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71" r:id="rId4"/>
    <p:sldId id="270" r:id="rId5"/>
    <p:sldId id="267" r:id="rId6"/>
    <p:sldId id="272" r:id="rId7"/>
    <p:sldId id="266" r:id="rId8"/>
    <p:sldId id="268" r:id="rId9"/>
  </p:sldIdLst>
  <p:sldSz cx="28803600" cy="36004500"/>
  <p:notesSz cx="6858000" cy="9144000"/>
  <p:defaultTextStyle>
    <a:defPPr>
      <a:defRPr lang="es-ES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D5FD55"/>
    <a:srgbClr val="F0D510"/>
    <a:srgbClr val="FFFF66"/>
    <a:srgbClr val="99FF99"/>
    <a:srgbClr val="67E56A"/>
    <a:srgbClr val="99FF66"/>
    <a:srgbClr val="57D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1956" y="-174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882610" y="1441852"/>
            <a:ext cx="6480810" cy="307205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0180" y="1441852"/>
            <a:ext cx="18962370" cy="307205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0180" y="840105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641830" y="840105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7376-9658-4687-97A7-B1325E1E8E69}" type="datetimeFigureOut">
              <a:rPr lang="es-ES" smtClean="0"/>
              <a:pPr/>
              <a:t>29/11/2013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6C76-6819-4DE8-9966-B0B17A8D37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57DC50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 rot="3006096">
            <a:off x="16058840" y="21198167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3006096">
            <a:off x="14850529" y="9908829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3006096">
            <a:off x="2730718" y="10251978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2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 rot="3006096">
            <a:off x="7102542" y="3656091"/>
            <a:ext cx="16129792" cy="14617624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75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-791888" y="1728442"/>
            <a:ext cx="26739575" cy="960724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370332" tIns="185166" rIns="370332" bIns="185166">
            <a:spAutoFit/>
            <a:sp3d extrusionH="57150">
              <a:bevelT w="38100" h="38100"/>
            </a:sp3d>
          </a:bodyPr>
          <a:lstStyle/>
          <a:p>
            <a:pPr algn="ctr"/>
            <a:r>
              <a:rPr lang="es-AR" sz="15000" b="1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es-AR" sz="15000" b="1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ra</a:t>
            </a:r>
            <a:r>
              <a:rPr lang="es-AR" sz="15000" b="1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Exposición de productos </a:t>
            </a:r>
          </a:p>
          <a:p>
            <a:pPr algn="ctr"/>
            <a:r>
              <a:rPr lang="es-AR" sz="15000" b="1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Del Mejoramiento Genético</a:t>
            </a:r>
          </a:p>
          <a:p>
            <a:pPr algn="ctr"/>
            <a:r>
              <a:rPr lang="es-AR" sz="15000" b="1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Vegetal generados en la UNLP</a:t>
            </a:r>
            <a:endParaRPr lang="es-ES" sz="15000" b="1" cap="all" dirty="0">
              <a:ln w="9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 rot="3006096">
            <a:off x="20608204" y="7703078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 rot="3415446">
            <a:off x="5173421" y="10979138"/>
            <a:ext cx="7831631" cy="542148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Variedades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Vegetales</a:t>
            </a:r>
          </a:p>
          <a:p>
            <a:pPr algn="ctr"/>
            <a:endParaRPr lang="es-ES" sz="8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 rot="18797196">
            <a:off x="16684602" y="10088724"/>
            <a:ext cx="9096785" cy="406726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AR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Investigación</a:t>
            </a:r>
            <a:endParaRPr lang="es-ES" sz="1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s-AR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Tecnológica</a:t>
            </a:r>
            <a:endParaRPr lang="es-ES" sz="12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-719880" y="26067146"/>
            <a:ext cx="30243560" cy="7960641"/>
          </a:xfrm>
          <a:prstGeom prst="rect">
            <a:avLst/>
          </a:prstGeom>
          <a:gradFill flip="none" rotWithShape="1">
            <a:gsLst>
              <a:gs pos="44600">
                <a:srgbClr val="67E56A">
                  <a:lumMod val="76000"/>
                  <a:lumOff val="24000"/>
                  <a:alpha val="40000"/>
                </a:srgbClr>
              </a:gs>
              <a:gs pos="0">
                <a:srgbClr val="99FF99">
                  <a:shade val="30000"/>
                  <a:satMod val="115000"/>
                  <a:alpha val="53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D5FD55"/>
              </a:gs>
            </a:gsLst>
            <a:lin ang="10800000" scaled="1"/>
            <a:tileRect/>
          </a:gradFill>
          <a:ln w="762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/>
        </p:spPr>
        <p:txBody>
          <a:bodyPr wrap="square" lIns="370332" tIns="185166" rIns="370332" bIns="185166" rtlCol="0">
            <a:spAutoFit/>
          </a:bodyPr>
          <a:lstStyle/>
          <a:p>
            <a:r>
              <a:rPr lang="es-AR" sz="8800" b="1" dirty="0" err="1" smtClean="0">
                <a:solidFill>
                  <a:srgbClr val="FF0000"/>
                </a:solidFill>
              </a:rPr>
              <a:t>Fac</a:t>
            </a:r>
            <a:r>
              <a:rPr lang="es-AR" sz="8800" b="1" dirty="0" smtClean="0">
                <a:solidFill>
                  <a:srgbClr val="FF0000"/>
                </a:solidFill>
              </a:rPr>
              <a:t>. de Cs. Agrarias y Forestales (UNLP). Calle 60 y 119, La Plata  </a:t>
            </a:r>
          </a:p>
          <a:p>
            <a:r>
              <a:rPr lang="es-AR" sz="8100" b="1" dirty="0"/>
              <a:t>P</a:t>
            </a:r>
            <a:r>
              <a:rPr lang="es-AR" sz="8100" b="1" dirty="0" smtClean="0"/>
              <a:t>resentación  en posters . </a:t>
            </a:r>
            <a:endParaRPr lang="es-AR" sz="8100" b="1" dirty="0" smtClean="0"/>
          </a:p>
          <a:p>
            <a:r>
              <a:rPr lang="es-AR" sz="8100" b="1" dirty="0" smtClean="0"/>
              <a:t>Destinatarios</a:t>
            </a:r>
            <a:r>
              <a:rPr lang="es-AR" sz="8100" b="1" dirty="0" smtClean="0"/>
              <a:t>: Docentes, no docentes, alumnos y público en general. </a:t>
            </a:r>
          </a:p>
          <a:p>
            <a:r>
              <a:rPr lang="es-AR" sz="8100" b="1" dirty="0" smtClean="0"/>
              <a:t>Inscripción: durante la exposición  c/día de 9.00 a 10.0 0 </a:t>
            </a:r>
            <a:r>
              <a:rPr lang="es-AR" sz="8100" b="1" dirty="0" err="1" smtClean="0"/>
              <a:t>hs</a:t>
            </a:r>
            <a:r>
              <a:rPr lang="es-AR" sz="8100" b="1" dirty="0"/>
              <a:t> </a:t>
            </a:r>
            <a:endParaRPr lang="es-AR" sz="8100" b="1" dirty="0" smtClean="0"/>
          </a:p>
          <a:p>
            <a:r>
              <a:rPr lang="es-AR" sz="8100" b="1" dirty="0" smtClean="0"/>
              <a:t>Consultas a expositores:  ídem c/día 10.30 a 12.00 y 15.30 a 17.00  </a:t>
            </a:r>
            <a:r>
              <a:rPr lang="es-AR" sz="8100" b="1" dirty="0" err="1" smtClean="0"/>
              <a:t>hs</a:t>
            </a:r>
            <a:endParaRPr lang="es-AR" sz="8100" b="1" dirty="0" smtClean="0"/>
          </a:p>
          <a:p>
            <a:r>
              <a:rPr lang="es-AR" sz="8100" b="1" dirty="0" smtClean="0"/>
              <a:t>Consulta a organizadores: mmermujica@gmail.com</a:t>
            </a:r>
            <a:endParaRPr lang="es-ES" sz="8100" b="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5802" y="436848"/>
            <a:ext cx="3380601" cy="314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0" descr="logo2UNL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4466620" y="216275"/>
            <a:ext cx="37607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Rectángulo"/>
          <p:cNvSpPr/>
          <p:nvPr/>
        </p:nvSpPr>
        <p:spPr>
          <a:xfrm rot="18655591">
            <a:off x="10004248" y="20412246"/>
            <a:ext cx="8156014" cy="406726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Vinculación</a:t>
            </a:r>
          </a:p>
          <a:p>
            <a:pPr algn="ctr"/>
            <a:r>
              <a:rPr lang="es-AR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Tecnológica</a:t>
            </a:r>
            <a:endParaRPr lang="es-ES" sz="12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 rot="20122647">
            <a:off x="5217040" y="18953428"/>
            <a:ext cx="7527574" cy="406726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Propiedad</a:t>
            </a:r>
          </a:p>
          <a:p>
            <a:pPr algn="ctr"/>
            <a:r>
              <a:rPr lang="es-ES" sz="12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ntelectual</a:t>
            </a:r>
            <a:endParaRPr lang="es-ES" sz="12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19 Rectángulo"/>
          <p:cNvSpPr/>
          <p:nvPr/>
        </p:nvSpPr>
        <p:spPr>
          <a:xfrm rot="1467207">
            <a:off x="16162872" y="19514880"/>
            <a:ext cx="6797950" cy="406726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s-ES"/>
            </a:defPPr>
            <a:lvl1pPr marL="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66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332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98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830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996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162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328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Industria </a:t>
            </a:r>
          </a:p>
          <a:p>
            <a:pPr algn="ctr"/>
            <a:r>
              <a:rPr lang="es-ES" sz="12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es-ES" sz="12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emillera</a:t>
            </a:r>
            <a:endParaRPr lang="es-ES" sz="12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19 Rectángulo"/>
          <p:cNvSpPr/>
          <p:nvPr/>
        </p:nvSpPr>
        <p:spPr>
          <a:xfrm>
            <a:off x="17360999" y="16058034"/>
            <a:ext cx="11800026" cy="406726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s-ES"/>
            </a:defPPr>
            <a:lvl1pPr marL="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66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332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98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830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996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162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328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Microorganismos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Procesos</a:t>
            </a:r>
            <a:endParaRPr lang="es-ES" sz="12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 rot="618831">
            <a:off x="767454" y="15105733"/>
            <a:ext cx="9369131" cy="3785652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Recursos  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genéticos</a:t>
            </a:r>
            <a:endParaRPr lang="es-ES" sz="12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625936" y="34440933"/>
            <a:ext cx="1308488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12529592" y="13689880"/>
            <a:ext cx="6637596" cy="5170646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0">
            <a:solidFill>
              <a:srgbClr val="FFFF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AR" sz="11000" b="1" dirty="0" smtClean="0">
                <a:ln>
                  <a:solidFill>
                    <a:schemeClr val="accent1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26, 27 y 28</a:t>
            </a:r>
          </a:p>
          <a:p>
            <a:pPr algn="ctr"/>
            <a:r>
              <a:rPr lang="es-AR" sz="11000" b="1" dirty="0" smtClean="0">
                <a:ln>
                  <a:solidFill>
                    <a:schemeClr val="accent1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Marzo</a:t>
            </a:r>
          </a:p>
          <a:p>
            <a:pPr algn="ctr"/>
            <a:r>
              <a:rPr lang="es-AR" sz="11000" b="1" dirty="0" smtClean="0">
                <a:ln>
                  <a:solidFill>
                    <a:schemeClr val="accent1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2014</a:t>
            </a:r>
            <a:endParaRPr lang="es-AR" sz="11000" b="1" dirty="0">
              <a:ln>
                <a:solidFill>
                  <a:schemeClr val="accent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3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57DC50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 rot="3006096">
            <a:off x="16058840" y="21198167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3006096">
            <a:off x="14850529" y="9908829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3006096">
            <a:off x="2730719" y="10052844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2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 rot="3006096">
            <a:off x="5595873" y="3994572"/>
            <a:ext cx="16129792" cy="14617624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75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 rot="3006096">
            <a:off x="20608204" y="7703078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216224" y="4176715"/>
            <a:ext cx="28638058" cy="25242295"/>
          </a:xfrm>
          <a:prstGeom prst="rect">
            <a:avLst/>
          </a:prstGeom>
          <a:gradFill flip="none" rotWithShape="1">
            <a:gsLst>
              <a:gs pos="44600">
                <a:srgbClr val="67E56A">
                  <a:lumMod val="76000"/>
                  <a:lumOff val="24000"/>
                  <a:alpha val="40000"/>
                </a:srgbClr>
              </a:gs>
              <a:gs pos="0">
                <a:srgbClr val="99FF99">
                  <a:shade val="30000"/>
                  <a:satMod val="115000"/>
                  <a:alpha val="53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D5FD55"/>
              </a:gs>
            </a:gsLst>
            <a:lin ang="10800000" scaled="1"/>
            <a:tileRect/>
          </a:gradFill>
          <a:ln w="762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/>
        </p:spPr>
        <p:txBody>
          <a:bodyPr wrap="square" lIns="370332" tIns="185166" rIns="370332" bIns="185166" rtlCol="0">
            <a:spAutoFit/>
          </a:bodyPr>
          <a:lstStyle/>
          <a:p>
            <a:pPr algn="just"/>
            <a:r>
              <a:rPr lang="es-ES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Importancia</a:t>
            </a:r>
          </a:p>
          <a:p>
            <a:pPr algn="just"/>
            <a:endParaRPr lang="es-AR" sz="8000" u="sng" dirty="0" smtClean="0"/>
          </a:p>
          <a:p>
            <a:pPr algn="just"/>
            <a:r>
              <a:rPr lang="es-AR" sz="8000" dirty="0" smtClean="0"/>
              <a:t>En la </a:t>
            </a:r>
            <a:r>
              <a:rPr lang="es-AR" sz="8000" dirty="0" err="1"/>
              <a:t>Fac</a:t>
            </a:r>
            <a:r>
              <a:rPr lang="es-AR" sz="8000" dirty="0"/>
              <a:t> de Cs Agrarias y Forestales </a:t>
            </a:r>
            <a:r>
              <a:rPr lang="es-AR" sz="8000" dirty="0" smtClean="0"/>
              <a:t>(UNLP) desde </a:t>
            </a:r>
            <a:r>
              <a:rPr lang="es-AR" sz="8000" dirty="0"/>
              <a:t>hace varias décadas se </a:t>
            </a:r>
            <a:r>
              <a:rPr lang="es-AR" sz="8000" dirty="0" smtClean="0"/>
              <a:t>desarrollan </a:t>
            </a:r>
            <a:r>
              <a:rPr lang="es-AR" sz="8000" dirty="0"/>
              <a:t>proyectos de mejoramiento genético </a:t>
            </a:r>
            <a:r>
              <a:rPr lang="es-AR" sz="8000" dirty="0" smtClean="0"/>
              <a:t>vegetal (MG) </a:t>
            </a:r>
            <a:r>
              <a:rPr lang="es-AR" sz="8000" dirty="0"/>
              <a:t>que implican la aplicación y conducción de procedimientos de selección convencionales y biotecnológicos para la obtención de nuevas </a:t>
            </a:r>
            <a:r>
              <a:rPr lang="es-AR" sz="8000" dirty="0" smtClean="0"/>
              <a:t>variedades. </a:t>
            </a:r>
          </a:p>
          <a:p>
            <a:pPr algn="just"/>
            <a:endParaRPr lang="es-AR" sz="8000" dirty="0" smtClean="0"/>
          </a:p>
          <a:p>
            <a:pPr algn="just"/>
            <a:r>
              <a:rPr lang="es-AR" sz="8000" dirty="0" smtClean="0"/>
              <a:t>Esta </a:t>
            </a:r>
            <a:r>
              <a:rPr lang="es-AR" sz="8000" dirty="0"/>
              <a:t>“tecnología genética” es transferida al sistema de producción mediante vínculos específicos (convenios) con empresas especializadas para la multiplicación y comercialización de semilla de las variedades creadas en la UNLP, cuya propiedad intelectual está  protegida legalmente. </a:t>
            </a:r>
            <a:endParaRPr lang="es-AR" sz="8000" dirty="0" smtClean="0"/>
          </a:p>
          <a:p>
            <a:pPr algn="just"/>
            <a:endParaRPr lang="es-AR" sz="8000" dirty="0"/>
          </a:p>
          <a:p>
            <a:pPr algn="just"/>
            <a:r>
              <a:rPr lang="es-AR" sz="8000" dirty="0" smtClean="0"/>
              <a:t>Del desarrollo </a:t>
            </a:r>
            <a:r>
              <a:rPr lang="es-AR" sz="8000" dirty="0"/>
              <a:t>comercial, surgen beneficios </a:t>
            </a:r>
            <a:r>
              <a:rPr lang="es-AR" sz="8000" dirty="0" smtClean="0"/>
              <a:t>económicos (regalías) que las empresas  </a:t>
            </a:r>
            <a:r>
              <a:rPr lang="es-AR" sz="8000" dirty="0"/>
              <a:t>pagan a la UNLP, </a:t>
            </a:r>
            <a:r>
              <a:rPr lang="es-AR" sz="8000" dirty="0" smtClean="0"/>
              <a:t>las que </a:t>
            </a:r>
            <a:r>
              <a:rPr lang="es-AR" sz="8000" dirty="0"/>
              <a:t>se aplican en un reconocimiento a los investigadores que crearon las nuevas variedades, apoyo económico para la continuidad de los proyectos, la formación de recursos humanos en mejoramiento genético e investigación tecnológica relacionada, etc</a:t>
            </a:r>
            <a:r>
              <a:rPr lang="es-AR" sz="8000" dirty="0" smtClean="0"/>
              <a:t>.</a:t>
            </a:r>
            <a:endParaRPr lang="es-AR" sz="80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5802" y="436848"/>
            <a:ext cx="3380601" cy="314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0" descr="logo2UNL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807764" y="216275"/>
            <a:ext cx="37607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43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57DC50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 rot="3006096">
            <a:off x="16058840" y="21198167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3006096">
            <a:off x="14850529" y="9908829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3006096">
            <a:off x="2730719" y="10052844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2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 rot="3006096">
            <a:off x="5595873" y="3994572"/>
            <a:ext cx="16129792" cy="14617624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75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 rot="3006096">
            <a:off x="20608204" y="7703078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72208" y="4494911"/>
            <a:ext cx="28638058" cy="26473401"/>
          </a:xfrm>
          <a:prstGeom prst="rect">
            <a:avLst/>
          </a:prstGeom>
          <a:gradFill flip="none" rotWithShape="1">
            <a:gsLst>
              <a:gs pos="44600">
                <a:srgbClr val="67E56A">
                  <a:lumMod val="76000"/>
                  <a:lumOff val="24000"/>
                  <a:alpha val="40000"/>
                </a:srgbClr>
              </a:gs>
              <a:gs pos="0">
                <a:srgbClr val="99FF99">
                  <a:shade val="30000"/>
                  <a:satMod val="115000"/>
                  <a:alpha val="53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D5FD55"/>
              </a:gs>
            </a:gsLst>
            <a:lin ang="10800000" scaled="1"/>
            <a:tileRect/>
          </a:gradFill>
          <a:ln w="762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/>
        </p:spPr>
        <p:txBody>
          <a:bodyPr wrap="square" lIns="370332" tIns="185166" rIns="370332" bIns="185166" rtlCol="0">
            <a:spAutoFit/>
          </a:bodyPr>
          <a:lstStyle/>
          <a:p>
            <a:pPr algn="ctr"/>
            <a:r>
              <a:rPr lang="es-ES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Importancia (</a:t>
            </a:r>
            <a:r>
              <a:rPr lang="es-ES" sz="9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</a:t>
            </a:r>
            <a:r>
              <a:rPr lang="es-ES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es-ES" sz="9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es-AR" sz="8000" u="sng" dirty="0" smtClean="0"/>
          </a:p>
          <a:p>
            <a:pPr algn="just"/>
            <a:r>
              <a:rPr lang="es-AR" sz="8000" dirty="0" smtClean="0"/>
              <a:t>El vínculo </a:t>
            </a:r>
            <a:r>
              <a:rPr lang="es-AR" sz="8000" dirty="0"/>
              <a:t>con el sector privado permite captar problemáticas y demandas que generan  la retroalimentación del sistema científico-tecnológico con un potencial impacto en </a:t>
            </a:r>
            <a:r>
              <a:rPr lang="es-AR" sz="8000" dirty="0" smtClean="0"/>
              <a:t>docencia</a:t>
            </a:r>
            <a:r>
              <a:rPr lang="es-AR" sz="8000" dirty="0"/>
              <a:t>, </a:t>
            </a:r>
            <a:r>
              <a:rPr lang="es-AR" sz="8000" dirty="0" smtClean="0"/>
              <a:t>nueva </a:t>
            </a:r>
            <a:r>
              <a:rPr lang="es-AR" sz="8000" dirty="0"/>
              <a:t>generación de tecnología y servicios de transferencia de conocimientos para resolver </a:t>
            </a:r>
            <a:r>
              <a:rPr lang="es-AR" sz="8000" dirty="0" smtClean="0"/>
              <a:t>demandas </a:t>
            </a:r>
            <a:r>
              <a:rPr lang="es-AR" sz="8000" dirty="0"/>
              <a:t>del sistema de producción.   </a:t>
            </a:r>
            <a:endParaRPr lang="es-AR" sz="8000" dirty="0" smtClean="0"/>
          </a:p>
          <a:p>
            <a:pPr algn="just"/>
            <a:r>
              <a:rPr lang="es-AR" sz="8000" dirty="0" smtClean="0"/>
              <a:t> </a:t>
            </a:r>
            <a:endParaRPr lang="es-AR" sz="8000" dirty="0"/>
          </a:p>
          <a:p>
            <a:pPr algn="just"/>
            <a:r>
              <a:rPr lang="es-AR" sz="8000" dirty="0" smtClean="0"/>
              <a:t>El </a:t>
            </a:r>
            <a:r>
              <a:rPr lang="es-AR" sz="8000" dirty="0"/>
              <a:t>efecto multiplicativo que surge de la existencia de proyectos de </a:t>
            </a:r>
            <a:r>
              <a:rPr lang="es-AR" sz="8000" dirty="0" smtClean="0"/>
              <a:t>(MG) también </a:t>
            </a:r>
            <a:r>
              <a:rPr lang="es-AR" sz="8000" dirty="0"/>
              <a:t>genera </a:t>
            </a:r>
            <a:r>
              <a:rPr lang="es-AR" sz="8000" dirty="0" smtClean="0"/>
              <a:t>investigación </a:t>
            </a:r>
            <a:r>
              <a:rPr lang="es-AR" sz="8000" dirty="0"/>
              <a:t>tecnológica sobre las especies involucradas. Esta actividad científica aplicada ha sido funcional a la integración con otras disciplinas y la realización de becas de posgrado y tesis doctorales. Los conocimientos generados se han publicado en diversos congresos/jornadas y revistas científicas.   </a:t>
            </a:r>
            <a:endParaRPr lang="es-AR" sz="8000" dirty="0" smtClean="0"/>
          </a:p>
          <a:p>
            <a:pPr algn="just"/>
            <a:endParaRPr lang="es-AR" sz="8000" dirty="0"/>
          </a:p>
          <a:p>
            <a:pPr algn="just"/>
            <a:r>
              <a:rPr lang="es-AR" sz="8000" dirty="0"/>
              <a:t>En este contexto se considera que la comunicación amplia de resultados del mejoramiento genético y sus derivaciones en investigación tecnológica y formación de recursos humanos especializados </a:t>
            </a:r>
            <a:r>
              <a:rPr lang="es-AR" sz="8000" dirty="0" smtClean="0"/>
              <a:t>es </a:t>
            </a:r>
            <a:r>
              <a:rPr lang="es-AR" sz="8000" dirty="0"/>
              <a:t>la estrategia básica para lograr </a:t>
            </a:r>
            <a:r>
              <a:rPr lang="es-AR" sz="8000" dirty="0" smtClean="0"/>
              <a:t>la valoración y promoción de </a:t>
            </a:r>
            <a:r>
              <a:rPr lang="es-AR" sz="8000" dirty="0"/>
              <a:t>estas actividades en el sistema académico y la comunidad en general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5802" y="436848"/>
            <a:ext cx="3380601" cy="314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0" descr="logo2UNL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807764" y="216275"/>
            <a:ext cx="37607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78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57DC50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 rot="3006096">
            <a:off x="16058840" y="21198167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3006096">
            <a:off x="14850529" y="9908829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3006096">
            <a:off x="2730719" y="10052844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2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 rot="3006096">
            <a:off x="5595873" y="3994572"/>
            <a:ext cx="16129792" cy="14617624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75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 rot="3006096">
            <a:off x="20608204" y="7703078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5802" y="436848"/>
            <a:ext cx="3380601" cy="314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0" descr="logo2UNL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807764" y="216275"/>
            <a:ext cx="37607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4016" y="7057034"/>
            <a:ext cx="28227336" cy="25488516"/>
          </a:xfrm>
          <a:prstGeom prst="rect">
            <a:avLst/>
          </a:prstGeom>
          <a:gradFill flip="none" rotWithShape="1">
            <a:gsLst>
              <a:gs pos="44600">
                <a:srgbClr val="67E56A">
                  <a:lumMod val="76000"/>
                  <a:lumOff val="24000"/>
                  <a:alpha val="40000"/>
                </a:srgbClr>
              </a:gs>
              <a:gs pos="0">
                <a:srgbClr val="99FF99">
                  <a:shade val="30000"/>
                  <a:satMod val="115000"/>
                  <a:alpha val="53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D5FD55"/>
              </a:gs>
            </a:gsLst>
            <a:lin ang="10800000" scaled="1"/>
            <a:tileRect/>
          </a:gradFill>
          <a:ln w="762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/>
        </p:spPr>
        <p:txBody>
          <a:bodyPr wrap="square" lIns="370332" tIns="185166" rIns="370332" bIns="185166" rtlCol="0">
            <a:spAutoFit/>
          </a:bodyPr>
          <a:lstStyle/>
          <a:p>
            <a:endParaRPr lang="es-AR" sz="8000" u="sng" dirty="0" smtClean="0"/>
          </a:p>
          <a:p>
            <a:pPr algn="ctr"/>
            <a:r>
              <a:rPr lang="es-ES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Objetivos</a:t>
            </a:r>
            <a:endParaRPr lang="es-ES" sz="9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s-AR" sz="8000" u="sng" dirty="0" smtClean="0"/>
              <a:t> </a:t>
            </a:r>
          </a:p>
          <a:p>
            <a:endParaRPr lang="es-AR" sz="8000" u="sng" dirty="0"/>
          </a:p>
          <a:p>
            <a:r>
              <a:rPr lang="es-AR" sz="8000" dirty="0" smtClean="0"/>
              <a:t>Mostrar </a:t>
            </a:r>
            <a:r>
              <a:rPr lang="es-AR" sz="8000" dirty="0"/>
              <a:t>a la comunidad académica de la UNLP y </a:t>
            </a:r>
            <a:r>
              <a:rPr lang="es-AR" sz="8000" dirty="0" smtClean="0"/>
              <a:t>el público en </a:t>
            </a:r>
            <a:r>
              <a:rPr lang="es-AR" sz="8000" dirty="0"/>
              <a:t>general la producción de variedades vegetales logradas por mejoramiento genético con propiedad intelectual para la UNLP y sus consecuencias en vinculación con el sector privado, investigación tecnológica y formación de recursos humanos</a:t>
            </a:r>
            <a:r>
              <a:rPr lang="es-AR" sz="8000" dirty="0" smtClean="0"/>
              <a:t>.</a:t>
            </a:r>
          </a:p>
          <a:p>
            <a:endParaRPr lang="es-AR" sz="8000" dirty="0" smtClean="0"/>
          </a:p>
          <a:p>
            <a:r>
              <a:rPr lang="es-AR" sz="8000" dirty="0" smtClean="0"/>
              <a:t>Despertar el interés de actuales y futuros investigadores por el desarrollo  biotecnológico  (variedades vegetales , otros </a:t>
            </a:r>
            <a:r>
              <a:rPr lang="es-AR" sz="8000" dirty="0" err="1" smtClean="0"/>
              <a:t>bioproductos</a:t>
            </a:r>
            <a:r>
              <a:rPr lang="es-AR" sz="8000" dirty="0" smtClean="0"/>
              <a:t> y procesos</a:t>
            </a:r>
            <a:r>
              <a:rPr lang="es-AR" sz="8000" dirty="0" smtClean="0"/>
              <a:t>) que genere propiedad  </a:t>
            </a:r>
            <a:r>
              <a:rPr lang="es-AR" sz="8000" dirty="0" smtClean="0"/>
              <a:t>intelectual/ patentes para  la </a:t>
            </a:r>
            <a:r>
              <a:rPr lang="es-AR" sz="8000" dirty="0" smtClean="0"/>
              <a:t>UNLP respondiendo a necesidades del sistema de producción.  </a:t>
            </a:r>
            <a:endParaRPr lang="es-AR" sz="8000" dirty="0" smtClean="0"/>
          </a:p>
          <a:p>
            <a:endParaRPr lang="es-AR" sz="8000" dirty="0"/>
          </a:p>
          <a:p>
            <a:pPr algn="ctr"/>
            <a:r>
              <a:rPr lang="es-ES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Destinatarios</a:t>
            </a:r>
            <a:endParaRPr lang="es-AR" sz="8000" dirty="0"/>
          </a:p>
          <a:p>
            <a:endParaRPr lang="es-AR" sz="8000" dirty="0"/>
          </a:p>
          <a:p>
            <a:endParaRPr lang="es-AR" sz="8000" u="sng" dirty="0" smtClean="0"/>
          </a:p>
          <a:p>
            <a:r>
              <a:rPr lang="es-AR" sz="8000" dirty="0" smtClean="0"/>
              <a:t> </a:t>
            </a:r>
            <a:r>
              <a:rPr lang="es-AR" sz="8000" dirty="0"/>
              <a:t>Docentes, no docentes, alumnos y </a:t>
            </a:r>
            <a:r>
              <a:rPr lang="es-AR" sz="8000" dirty="0" smtClean="0"/>
              <a:t>público en general</a:t>
            </a:r>
            <a:endParaRPr lang="es-ES" sz="8000" b="1" dirty="0"/>
          </a:p>
        </p:txBody>
      </p:sp>
    </p:spTree>
    <p:extLst>
      <p:ext uri="{BB962C8B-B14F-4D97-AF65-F5344CB8AC3E}">
        <p14:creationId xmlns:p14="http://schemas.microsoft.com/office/powerpoint/2010/main" val="325734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57DC50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 rot="3006096">
            <a:off x="16058840" y="21198167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3006096">
            <a:off x="14850529" y="9908829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3006096">
            <a:off x="2261141" y="10052843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2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 rot="3006096">
            <a:off x="5595873" y="3994572"/>
            <a:ext cx="16129792" cy="14617624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75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5785921" y="1584426"/>
            <a:ext cx="17182331" cy="2682273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370332" tIns="185166" rIns="370332" bIns="185166">
            <a:spAutoFit/>
            <a:sp3d extrusionH="57150">
              <a:bevelT w="38100" h="38100"/>
            </a:sp3d>
          </a:bodyPr>
          <a:lstStyle/>
          <a:p>
            <a:pPr algn="ctr"/>
            <a:r>
              <a:rPr lang="es-ES" sz="15000" b="1" cap="all" dirty="0" err="1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Areas</a:t>
            </a:r>
            <a:r>
              <a:rPr lang="es-ES" sz="15000" b="1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sz="15000" b="1" cap="all" dirty="0" err="1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academicas</a:t>
            </a:r>
            <a:endParaRPr lang="es-ES" sz="15000" b="1" cap="all" dirty="0">
              <a:ln w="9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 rot="1645391">
            <a:off x="1473604" y="6498259"/>
            <a:ext cx="10269157" cy="406726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Mejoramiento 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Genético</a:t>
            </a:r>
            <a:endParaRPr lang="es-ES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 rot="3006096">
            <a:off x="20464188" y="8279142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 rot="19885854">
            <a:off x="2451678" y="16459064"/>
            <a:ext cx="9169049" cy="222060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Fitopatología</a:t>
            </a:r>
            <a:endParaRPr lang="es-ES" sz="1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5802" y="436848"/>
            <a:ext cx="3380601" cy="314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0" descr="logo2UNL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807764" y="216275"/>
            <a:ext cx="37607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Rectángulo"/>
          <p:cNvSpPr/>
          <p:nvPr/>
        </p:nvSpPr>
        <p:spPr>
          <a:xfrm rot="19988757">
            <a:off x="14012283" y="6766623"/>
            <a:ext cx="14808542" cy="406726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Programa Arroz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J. </a:t>
            </a:r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Hirschhorn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es-ES" sz="1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19 Rectángulo"/>
          <p:cNvSpPr/>
          <p:nvPr/>
        </p:nvSpPr>
        <p:spPr>
          <a:xfrm rot="1024625">
            <a:off x="14339620" y="15703340"/>
            <a:ext cx="13578461" cy="406726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s-ES"/>
            </a:defPPr>
            <a:lvl1pPr marL="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66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332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98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830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996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162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328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Instituto </a:t>
            </a:r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Fitotécnico</a:t>
            </a:r>
            <a:endParaRPr lang="es-ES" sz="1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Santa Catalina</a:t>
            </a:r>
            <a:endParaRPr lang="es-ES" sz="1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19 Rectángulo"/>
          <p:cNvSpPr/>
          <p:nvPr/>
        </p:nvSpPr>
        <p:spPr>
          <a:xfrm>
            <a:off x="760078" y="12080180"/>
            <a:ext cx="10680296" cy="222060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s-ES"/>
            </a:defPPr>
            <a:lvl1pPr marL="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66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332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98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830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996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162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3280" algn="l" defTabSz="3703320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Cerealicultura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es-ES" sz="1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493250" y="20810562"/>
            <a:ext cx="16072477" cy="2682273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370332" tIns="185166" rIns="370332" bIns="185166">
            <a:spAutoFit/>
            <a:sp3d extrusionH="57150">
              <a:bevelT w="38100" h="38100"/>
            </a:sp3d>
          </a:bodyPr>
          <a:lstStyle/>
          <a:p>
            <a:pPr algn="ctr"/>
            <a:r>
              <a:rPr lang="es-ES" sz="15000" b="1" cap="all" dirty="0" err="1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Areas</a:t>
            </a:r>
            <a:r>
              <a:rPr lang="es-ES" sz="15000" b="1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de gestión</a:t>
            </a:r>
            <a:endParaRPr lang="es-ES" sz="15000" b="1" cap="all" dirty="0">
              <a:ln w="9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 rot="658588">
            <a:off x="1644330" y="24611821"/>
            <a:ext cx="13194253" cy="406726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Secret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de </a:t>
            </a:r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invest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 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Científicas (FCA y F)</a:t>
            </a:r>
            <a:endParaRPr lang="es-ES" sz="1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 rot="20875224">
            <a:off x="2140717" y="28779116"/>
            <a:ext cx="13643928" cy="406726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Secret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de Extensión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(FCA y F)</a:t>
            </a:r>
            <a:endParaRPr lang="es-ES" sz="1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19 Rectángulo"/>
          <p:cNvSpPr/>
          <p:nvPr/>
        </p:nvSpPr>
        <p:spPr>
          <a:xfrm rot="20098679">
            <a:off x="17678711" y="22925920"/>
            <a:ext cx="9843529" cy="542148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Dir. Convenios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UNLP</a:t>
            </a:r>
          </a:p>
          <a:p>
            <a:pPr algn="ctr"/>
            <a:endParaRPr lang="es-ES" sz="8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4820419" y="27003250"/>
            <a:ext cx="13553710" cy="406726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1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</a:t>
            </a:r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Intelectual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UNLP </a:t>
            </a:r>
            <a:endParaRPr lang="es-ES" sz="1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 rot="2370054">
            <a:off x="10940254" y="28541971"/>
            <a:ext cx="11992001" cy="542148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Dir. Vinculación</a:t>
            </a:r>
          </a:p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Tecnológica UNLP</a:t>
            </a:r>
          </a:p>
          <a:p>
            <a:pPr algn="ctr"/>
            <a:endParaRPr lang="es-ES" sz="8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 rot="19988757">
            <a:off x="16781709" y="11516942"/>
            <a:ext cx="9574481" cy="2220608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370332" tIns="185166" rIns="370332" bIns="1851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Microbiología</a:t>
            </a:r>
            <a:endParaRPr lang="es-ES" sz="1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57DC50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 rot="3006096">
            <a:off x="16058840" y="21198167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3006096">
            <a:off x="14850529" y="9908829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3006096">
            <a:off x="2730719" y="10052844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2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 rot="3006096">
            <a:off x="5595873" y="3994572"/>
            <a:ext cx="16129792" cy="14617624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75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 rot="3006096">
            <a:off x="20608204" y="7703078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5802" y="436848"/>
            <a:ext cx="3380601" cy="314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0" descr="logo2UNL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807764" y="216275"/>
            <a:ext cx="37607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5975" y="5112818"/>
            <a:ext cx="28659584" cy="30166720"/>
          </a:xfrm>
          <a:prstGeom prst="rect">
            <a:avLst/>
          </a:prstGeom>
          <a:gradFill flip="none" rotWithShape="1">
            <a:gsLst>
              <a:gs pos="0">
                <a:srgbClr val="67E56A">
                  <a:lumMod val="83000"/>
                  <a:alpha val="43000"/>
                </a:srgbClr>
              </a:gs>
              <a:gs pos="0">
                <a:srgbClr val="99FF99">
                  <a:shade val="30000"/>
                  <a:satMod val="115000"/>
                  <a:alpha val="42000"/>
                  <a:lumMod val="72000"/>
                  <a:lumOff val="28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D5FD55"/>
              </a:gs>
            </a:gsLst>
            <a:lin ang="10800000" scaled="1"/>
            <a:tileRect/>
          </a:gradFill>
          <a:ln w="762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/>
        </p:spPr>
        <p:txBody>
          <a:bodyPr wrap="square" lIns="370332" tIns="185166" rIns="370332" bIns="185166" rtlCol="0">
            <a:spAutoFit/>
          </a:bodyPr>
          <a:lstStyle/>
          <a:p>
            <a:pPr marL="1143000" indent="-1143000" algn="just">
              <a:buFont typeface="Wingdings" pitchFamily="2" charset="2"/>
              <a:buChar char="v"/>
            </a:pPr>
            <a:r>
              <a:rPr lang="es-ES" sz="8800" b="1" dirty="0" smtClean="0">
                <a:ln w="11430"/>
              </a:rPr>
              <a:t>Reseña histórica de estudios genéticos y desarrollo de variedades en la </a:t>
            </a:r>
            <a:r>
              <a:rPr lang="es-ES" sz="8800" b="1" dirty="0" err="1" smtClean="0">
                <a:ln w="11430"/>
              </a:rPr>
              <a:t>Fac</a:t>
            </a:r>
            <a:r>
              <a:rPr lang="es-ES" sz="8800" b="1" dirty="0" smtClean="0">
                <a:ln w="11430"/>
              </a:rPr>
              <a:t>. de Cs. Agrarias y Forestales</a:t>
            </a:r>
          </a:p>
          <a:p>
            <a:pPr marL="1143000" indent="-1143000" algn="just">
              <a:buFont typeface="Wingdings" pitchFamily="2" charset="2"/>
              <a:buChar char="v"/>
            </a:pPr>
            <a:endParaRPr lang="es-ES" sz="8800" b="1" dirty="0">
              <a:ln w="11430"/>
            </a:endParaRPr>
          </a:p>
          <a:p>
            <a:pPr marL="1143000" indent="-1143000" algn="just">
              <a:buFont typeface="Wingdings" pitchFamily="2" charset="2"/>
              <a:buChar char="v"/>
            </a:pPr>
            <a:r>
              <a:rPr lang="es-ES" sz="8800" b="1" dirty="0" smtClean="0">
                <a:ln w="11430"/>
              </a:rPr>
              <a:t>Proyectos de Mejoramiento Genético con Variedades vegetales con propiedad para la UNLP protegida actualmente</a:t>
            </a:r>
          </a:p>
          <a:p>
            <a:pPr marL="1143000" indent="-1143000" algn="just">
              <a:buFont typeface="Wingdings" pitchFamily="2" charset="2"/>
              <a:buChar char="v"/>
            </a:pPr>
            <a:endParaRPr lang="es-ES" sz="8800" b="1" dirty="0" smtClean="0">
              <a:ln w="11430"/>
            </a:endParaRPr>
          </a:p>
          <a:p>
            <a:pPr marL="1143000" indent="-1143000" algn="just">
              <a:buFont typeface="Wingdings" pitchFamily="2" charset="2"/>
              <a:buChar char="v"/>
            </a:pPr>
            <a:r>
              <a:rPr lang="es-ES" sz="8800" b="1" dirty="0">
                <a:ln w="11430"/>
              </a:rPr>
              <a:t>Proyectos de Mejoramiento Genético </a:t>
            </a:r>
            <a:r>
              <a:rPr lang="es-ES" sz="8800" b="1" dirty="0" smtClean="0">
                <a:ln w="11430"/>
              </a:rPr>
              <a:t> en desarrollo</a:t>
            </a:r>
            <a:endParaRPr lang="es-ES" sz="8800" b="1" dirty="0">
              <a:ln w="11430"/>
            </a:endParaRPr>
          </a:p>
          <a:p>
            <a:pPr marL="1143000" indent="-1143000" algn="just">
              <a:buFont typeface="Wingdings" pitchFamily="2" charset="2"/>
              <a:buChar char="v"/>
            </a:pPr>
            <a:endParaRPr lang="es-ES" sz="8800" b="1" dirty="0" smtClean="0">
              <a:ln w="11430"/>
            </a:endParaRPr>
          </a:p>
          <a:p>
            <a:pPr marL="1143000" indent="-1143000" algn="just">
              <a:buFont typeface="Wingdings" pitchFamily="2" charset="2"/>
              <a:buChar char="v"/>
            </a:pPr>
            <a:r>
              <a:rPr lang="es-ES" sz="8800" b="1" dirty="0" smtClean="0">
                <a:ln w="11430"/>
              </a:rPr>
              <a:t>Proyectos para la obtención de </a:t>
            </a:r>
            <a:r>
              <a:rPr lang="es-ES" sz="8800" b="1" dirty="0" err="1" smtClean="0">
                <a:ln w="11430"/>
              </a:rPr>
              <a:t>bioproductos</a:t>
            </a:r>
            <a:r>
              <a:rPr lang="es-ES" sz="8800" b="1" dirty="0" smtClean="0">
                <a:ln w="11430"/>
              </a:rPr>
              <a:t>, procesos, protocolos creativos conducentes a propiedad intelectual /patentes</a:t>
            </a:r>
          </a:p>
          <a:p>
            <a:pPr marL="1143000" indent="-1143000" algn="just">
              <a:buFont typeface="Wingdings" pitchFamily="2" charset="2"/>
              <a:buChar char="v"/>
            </a:pPr>
            <a:endParaRPr lang="es-ES" sz="8800" b="1" dirty="0">
              <a:ln w="11430"/>
            </a:endParaRPr>
          </a:p>
          <a:p>
            <a:pPr marL="1143000" indent="-1143000" algn="just">
              <a:buFont typeface="Wingdings" pitchFamily="2" charset="2"/>
              <a:buChar char="v"/>
            </a:pPr>
            <a:r>
              <a:rPr lang="es-ES" sz="8800" b="1" dirty="0" smtClean="0">
                <a:ln w="11430"/>
              </a:rPr>
              <a:t>Resultados de investigación tecnológica vinculada publicados en  congresos y revistas científicas</a:t>
            </a:r>
          </a:p>
          <a:p>
            <a:pPr marL="1143000" indent="-1143000" algn="just">
              <a:buFont typeface="Wingdings" pitchFamily="2" charset="2"/>
              <a:buChar char="v"/>
            </a:pPr>
            <a:endParaRPr lang="es-ES" sz="8800" b="1" dirty="0">
              <a:ln w="11430"/>
            </a:endParaRPr>
          </a:p>
          <a:p>
            <a:pPr marL="1143000" indent="-1143000" algn="just">
              <a:buFont typeface="Wingdings" pitchFamily="2" charset="2"/>
              <a:buChar char="v"/>
            </a:pPr>
            <a:r>
              <a:rPr lang="es-ES" sz="8800" b="1" dirty="0" smtClean="0">
                <a:ln w="11430"/>
              </a:rPr>
              <a:t>Producción y gestión de propiedad intelectual en la UNLP</a:t>
            </a:r>
          </a:p>
          <a:p>
            <a:pPr marL="1143000" indent="-1143000" algn="just">
              <a:buFont typeface="Wingdings" pitchFamily="2" charset="2"/>
              <a:buChar char="v"/>
            </a:pPr>
            <a:endParaRPr lang="es-ES" sz="8800" b="1" dirty="0">
              <a:ln w="11430"/>
            </a:endParaRPr>
          </a:p>
          <a:p>
            <a:pPr marL="1143000" indent="-1143000" algn="just">
              <a:buFont typeface="Wingdings" pitchFamily="2" charset="2"/>
              <a:buChar char="v"/>
            </a:pPr>
            <a:r>
              <a:rPr lang="es-ES" sz="8800" b="1" dirty="0" smtClean="0">
                <a:ln w="11430"/>
              </a:rPr>
              <a:t>Producción y gestión de convenios en la UNLP</a:t>
            </a:r>
          </a:p>
          <a:p>
            <a:pPr marL="1143000" indent="-1143000" algn="just">
              <a:buFont typeface="Wingdings" pitchFamily="2" charset="2"/>
              <a:buChar char="v"/>
            </a:pPr>
            <a:endParaRPr lang="es-ES" sz="8800" b="1" dirty="0">
              <a:ln w="11430"/>
            </a:endParaRPr>
          </a:p>
          <a:p>
            <a:pPr marL="1143000" indent="-1143000" algn="just">
              <a:buFont typeface="Wingdings" pitchFamily="2" charset="2"/>
              <a:buChar char="v"/>
            </a:pPr>
            <a:r>
              <a:rPr lang="es-ES" sz="8800" b="1" dirty="0" smtClean="0">
                <a:ln w="11430"/>
              </a:rPr>
              <a:t>Estructuras organizativas, producción y mercados de las empresas asociadas a la UNLP mediante convenios</a:t>
            </a:r>
            <a:endParaRPr lang="es-ES" sz="8800" b="1" dirty="0">
              <a:ln w="1143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61331" y="1656434"/>
            <a:ext cx="1503648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5000" b="1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Sitios de la expo</a:t>
            </a:r>
            <a:endParaRPr lang="es-ES" sz="15000" b="1" cap="all" dirty="0">
              <a:ln w="9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2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57DC50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 rot="3006096">
            <a:off x="16058840" y="21198167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3006096">
            <a:off x="14850529" y="9908829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3006096">
            <a:off x="2261141" y="10052843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2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 rot="3006096">
            <a:off x="20464188" y="8279142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5802" y="436848"/>
            <a:ext cx="3380601" cy="314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0" descr="logo2UNL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807764" y="216275"/>
            <a:ext cx="37607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CuadroTexto"/>
          <p:cNvSpPr txBox="1"/>
          <p:nvPr/>
        </p:nvSpPr>
        <p:spPr>
          <a:xfrm>
            <a:off x="5400800" y="21308228"/>
            <a:ext cx="5148573" cy="156966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r>
              <a:rPr lang="es-AR" sz="8800" dirty="0" smtClean="0"/>
              <a:t> </a:t>
            </a:r>
            <a:r>
              <a:rPr lang="es-AR" sz="9600" dirty="0" smtClean="0"/>
              <a:t>Cebadilla</a:t>
            </a:r>
            <a:endParaRPr lang="es-AR" sz="9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400801" y="11926283"/>
            <a:ext cx="5148572" cy="156966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 </a:t>
            </a:r>
            <a:r>
              <a:rPr lang="es-AR" sz="9600" dirty="0" smtClean="0"/>
              <a:t>Arroz</a:t>
            </a:r>
            <a:endParaRPr lang="es-AR" sz="96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400800" y="16915740"/>
            <a:ext cx="5148573" cy="156966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9600" dirty="0" smtClean="0"/>
              <a:t> Avena</a:t>
            </a:r>
            <a:endParaRPr lang="es-AR" sz="96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400801" y="25681183"/>
            <a:ext cx="5148572" cy="156966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9600" dirty="0" smtClean="0"/>
              <a:t> Lotus</a:t>
            </a:r>
            <a:endParaRPr lang="es-AR" sz="9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400800" y="1152378"/>
            <a:ext cx="17629100" cy="5170646"/>
          </a:xfrm>
          <a:prstGeom prst="rect">
            <a:avLst/>
          </a:prstGeom>
          <a:gradFill>
            <a:gsLst>
              <a:gs pos="0">
                <a:srgbClr val="67E56A"/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99FF99">
                  <a:alpha val="63000"/>
                </a:srgbClr>
              </a:gs>
            </a:gsLst>
            <a:lin ang="5400000" scaled="1"/>
          </a:gradFill>
          <a:ln w="28575">
            <a:solidFill>
              <a:srgbClr val="FF00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AR" sz="11000" b="1" dirty="0" smtClean="0"/>
              <a:t>Variedades de la UNLP</a:t>
            </a:r>
          </a:p>
          <a:p>
            <a:pPr algn="ctr"/>
            <a:r>
              <a:rPr lang="es-AR" sz="11000" b="1" dirty="0"/>
              <a:t>+</a:t>
            </a:r>
            <a:r>
              <a:rPr lang="es-AR" sz="11000" b="1" dirty="0" smtClean="0"/>
              <a:t> </a:t>
            </a:r>
          </a:p>
          <a:p>
            <a:pPr algn="ctr"/>
            <a:r>
              <a:rPr lang="es-AR" sz="11000" b="1" dirty="0" smtClean="0"/>
              <a:t>  Empresas Vinculadas</a:t>
            </a:r>
            <a:endParaRPr lang="es-AR" sz="11000" b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6685838" y="22402283"/>
            <a:ext cx="6647881" cy="2800767"/>
          </a:xfrm>
          <a:prstGeom prst="rect">
            <a:avLst/>
          </a:prstGeom>
          <a:solidFill>
            <a:srgbClr val="F0D51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GAPP  Semillas SA</a:t>
            </a:r>
            <a:endParaRPr lang="es-AR" sz="88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6686819" y="14049355"/>
            <a:ext cx="8444173" cy="2800767"/>
          </a:xfrm>
          <a:prstGeom prst="rect">
            <a:avLst/>
          </a:prstGeom>
          <a:solidFill>
            <a:srgbClr val="F0D51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ES_tradnl" sz="8800" dirty="0" err="1" smtClean="0"/>
              <a:t>Coop</a:t>
            </a:r>
            <a:r>
              <a:rPr lang="es-ES_tradnl" sz="8800" dirty="0" smtClean="0"/>
              <a:t>.  </a:t>
            </a:r>
            <a:r>
              <a:rPr lang="es-ES_tradnl" sz="8800" dirty="0" smtClean="0"/>
              <a:t>Arroceros </a:t>
            </a:r>
            <a:r>
              <a:rPr lang="es-ES_tradnl" sz="8800" dirty="0"/>
              <a:t>de Villa Elisa </a:t>
            </a:r>
            <a:r>
              <a:rPr lang="es-ES_tradnl" sz="8800" dirty="0" err="1"/>
              <a:t>Ltda</a:t>
            </a:r>
            <a:endParaRPr lang="es-AR" sz="88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16839219" y="10088915"/>
            <a:ext cx="8848903" cy="2800767"/>
          </a:xfrm>
          <a:prstGeom prst="rect">
            <a:avLst/>
          </a:prstGeom>
          <a:solidFill>
            <a:srgbClr val="F0D51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pt-BR" sz="8800" dirty="0" smtClean="0"/>
              <a:t>Coop. Gral. de </a:t>
            </a:r>
            <a:r>
              <a:rPr lang="pt-BR" sz="8800" dirty="0" err="1"/>
              <a:t>Urdinarrain</a:t>
            </a:r>
            <a:r>
              <a:rPr lang="pt-BR" sz="8800" dirty="0"/>
              <a:t> </a:t>
            </a:r>
            <a:r>
              <a:rPr lang="pt-BR" sz="8800" dirty="0" err="1"/>
              <a:t>Ltda</a:t>
            </a:r>
            <a:endParaRPr lang="es-AR" sz="88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6991619" y="30885292"/>
            <a:ext cx="6647881" cy="1446550"/>
          </a:xfrm>
          <a:prstGeom prst="rect">
            <a:avLst/>
          </a:prstGeom>
          <a:solidFill>
            <a:srgbClr val="F0D51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err="1" smtClean="0"/>
              <a:t>Produsem</a:t>
            </a:r>
            <a:r>
              <a:rPr lang="es-AR" sz="8800" dirty="0" smtClean="0"/>
              <a:t> SA</a:t>
            </a:r>
            <a:endParaRPr lang="es-AR" sz="88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17144019" y="26578747"/>
            <a:ext cx="6647881" cy="2800767"/>
          </a:xfrm>
          <a:prstGeom prst="rect">
            <a:avLst/>
          </a:prstGeom>
          <a:solidFill>
            <a:srgbClr val="F0D51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 Semillas </a:t>
            </a:r>
            <a:r>
              <a:rPr lang="es-AR" sz="8800" dirty="0" err="1" smtClean="0"/>
              <a:t>Biscayart</a:t>
            </a:r>
            <a:r>
              <a:rPr lang="es-AR" sz="8800" dirty="0" smtClean="0"/>
              <a:t> SA</a:t>
            </a:r>
            <a:endParaRPr lang="es-AR" sz="88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16839219" y="18153811"/>
            <a:ext cx="8444173" cy="2800767"/>
          </a:xfrm>
          <a:prstGeom prst="rect">
            <a:avLst/>
          </a:prstGeom>
          <a:solidFill>
            <a:srgbClr val="F0D51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ES_tradnl" sz="8800" dirty="0" err="1"/>
              <a:t>Organic</a:t>
            </a:r>
            <a:r>
              <a:rPr lang="es-ES_tradnl" sz="8800" dirty="0"/>
              <a:t> </a:t>
            </a:r>
            <a:r>
              <a:rPr lang="es-ES_tradnl" sz="8800" dirty="0" err="1"/>
              <a:t>Latin</a:t>
            </a:r>
            <a:r>
              <a:rPr lang="es-ES_tradnl" sz="8800" dirty="0"/>
              <a:t> </a:t>
            </a:r>
            <a:r>
              <a:rPr lang="es-ES_tradnl" sz="8800" dirty="0" smtClean="0"/>
              <a:t>América </a:t>
            </a:r>
            <a:r>
              <a:rPr lang="es-ES_tradnl" sz="8800" dirty="0"/>
              <a:t>S.A. </a:t>
            </a:r>
            <a:endParaRPr lang="es-AR" sz="8800" dirty="0"/>
          </a:p>
        </p:txBody>
      </p:sp>
      <p:sp>
        <p:nvSpPr>
          <p:cNvPr id="2" name="1 CuadroTexto"/>
          <p:cNvSpPr txBox="1"/>
          <p:nvPr/>
        </p:nvSpPr>
        <p:spPr>
          <a:xfrm>
            <a:off x="2952528" y="9145266"/>
            <a:ext cx="9637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600" dirty="0" smtClean="0"/>
              <a:t>Especies</a:t>
            </a:r>
            <a:endParaRPr lang="es-AR" sz="9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5409912" y="7417072"/>
            <a:ext cx="8229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600" dirty="0" smtClean="0"/>
              <a:t>Empresas</a:t>
            </a:r>
            <a:endParaRPr lang="es-AR" sz="9600" dirty="0"/>
          </a:p>
        </p:txBody>
      </p:sp>
    </p:spTree>
    <p:extLst>
      <p:ext uri="{BB962C8B-B14F-4D97-AF65-F5344CB8AC3E}">
        <p14:creationId xmlns:p14="http://schemas.microsoft.com/office/powerpoint/2010/main" val="31986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3000">
              <a:srgbClr val="57DC50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 rot="3006096">
            <a:off x="16058840" y="21198167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3006096">
            <a:off x="14850529" y="9908829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3006096">
            <a:off x="2261141" y="10052843"/>
            <a:ext cx="11979962" cy="10930260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2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 rot="3006096">
            <a:off x="20464188" y="8279142"/>
            <a:ext cx="5746068" cy="5879119"/>
          </a:xfrm>
          <a:prstGeom prst="rect">
            <a:avLst/>
          </a:prstGeom>
          <a:gradFill flip="none" rotWithShape="1">
            <a:gsLst>
              <a:gs pos="55000">
                <a:srgbClr val="FFFF00">
                  <a:alpha val="50000"/>
                </a:srgbClr>
              </a:gs>
              <a:gs pos="50000">
                <a:srgbClr val="FFFF00">
                  <a:shade val="67500"/>
                  <a:satMod val="115000"/>
                  <a:alpha val="49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5802" y="436848"/>
            <a:ext cx="3380601" cy="314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0" descr="logo2UNL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807764" y="216275"/>
            <a:ext cx="37607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CuadroTexto"/>
          <p:cNvSpPr txBox="1"/>
          <p:nvPr/>
        </p:nvSpPr>
        <p:spPr>
          <a:xfrm>
            <a:off x="5658038" y="11866406"/>
            <a:ext cx="5148573" cy="1569660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r>
              <a:rPr lang="es-AR" sz="8800" dirty="0" smtClean="0"/>
              <a:t> </a:t>
            </a:r>
            <a:r>
              <a:rPr lang="es-AR" sz="9600" dirty="0" smtClean="0"/>
              <a:t>Cebadilla</a:t>
            </a:r>
            <a:endParaRPr lang="es-AR" sz="9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9349245" y="28004972"/>
            <a:ext cx="9877091" cy="1446550"/>
          </a:xfrm>
          <a:prstGeom prst="rect">
            <a:avLst/>
          </a:prstGeom>
          <a:solidFill>
            <a:srgbClr val="FFFF6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Microorganismos</a:t>
            </a:r>
            <a:endParaRPr lang="es-AR" sz="96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543801" y="8747129"/>
            <a:ext cx="5148573" cy="1569660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9600" dirty="0" smtClean="0"/>
              <a:t> Avena</a:t>
            </a:r>
            <a:endParaRPr lang="es-AR" sz="96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562474" y="15246806"/>
            <a:ext cx="5148572" cy="1569660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9600" dirty="0" smtClean="0"/>
              <a:t> Lotus</a:t>
            </a:r>
            <a:endParaRPr lang="es-AR" sz="9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400800" y="1152378"/>
            <a:ext cx="17629100" cy="3477875"/>
          </a:xfrm>
          <a:prstGeom prst="rect">
            <a:avLst/>
          </a:prstGeom>
          <a:solidFill>
            <a:srgbClr val="D5FD55"/>
          </a:solidFill>
          <a:ln w="28575">
            <a:solidFill>
              <a:srgbClr val="C000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AR" sz="11000" b="1" dirty="0" smtClean="0"/>
              <a:t>Especies con variedades </a:t>
            </a:r>
            <a:r>
              <a:rPr lang="es-AR" sz="11000" b="1" dirty="0" smtClean="0"/>
              <a:t>en desarrollo</a:t>
            </a:r>
            <a:endParaRPr lang="es-AR" sz="110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543802" y="5559382"/>
            <a:ext cx="5148572" cy="1569660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 </a:t>
            </a:r>
            <a:r>
              <a:rPr lang="es-AR" sz="9600" dirty="0" smtClean="0"/>
              <a:t>Arroz</a:t>
            </a:r>
            <a:endParaRPr lang="es-AR" sz="96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7697514" y="17361723"/>
            <a:ext cx="5148572" cy="2800767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 Tomate</a:t>
            </a:r>
            <a:endParaRPr lang="es-AR" sz="8800" dirty="0"/>
          </a:p>
          <a:p>
            <a:pPr algn="ctr"/>
            <a:r>
              <a:rPr lang="es-AR" sz="8800" dirty="0" smtClean="0"/>
              <a:t>platense</a:t>
            </a:r>
            <a:endParaRPr lang="es-AR" sz="96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7443242" y="14585086"/>
            <a:ext cx="5148572" cy="1446550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 Trigo</a:t>
            </a:r>
            <a:endParaRPr lang="es-AR" sz="96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7697514" y="10316789"/>
            <a:ext cx="5148572" cy="2800767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 Trébol frutilla</a:t>
            </a:r>
            <a:endParaRPr lang="es-AR" sz="96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658038" y="18478014"/>
            <a:ext cx="5148572" cy="1446550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 Maíz</a:t>
            </a:r>
            <a:endParaRPr lang="es-AR" sz="96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019298" y="22949311"/>
            <a:ext cx="17629100" cy="3477875"/>
          </a:xfrm>
          <a:prstGeom prst="rect">
            <a:avLst/>
          </a:prstGeom>
          <a:solidFill>
            <a:srgbClr val="D5FD55"/>
          </a:solidFill>
          <a:ln w="28575">
            <a:solidFill>
              <a:srgbClr val="C000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AR" sz="11000" b="1" dirty="0" smtClean="0"/>
              <a:t>Otros </a:t>
            </a:r>
            <a:r>
              <a:rPr lang="es-AR" sz="11000" b="1" dirty="0" err="1" smtClean="0"/>
              <a:t>bioproductos</a:t>
            </a:r>
            <a:r>
              <a:rPr lang="es-AR" sz="11000" b="1" dirty="0" smtClean="0"/>
              <a:t> y procesos en desarrollo</a:t>
            </a:r>
            <a:endParaRPr lang="es-AR" sz="11000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7345260" y="5872674"/>
            <a:ext cx="7425692" cy="2800767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AR" sz="8800" dirty="0" smtClean="0"/>
              <a:t> </a:t>
            </a:r>
            <a:r>
              <a:rPr lang="es-AR" sz="8800" dirty="0" err="1" smtClean="0"/>
              <a:t>Pappophorum</a:t>
            </a:r>
            <a:r>
              <a:rPr lang="es-AR" sz="8800" dirty="0" smtClean="0"/>
              <a:t> </a:t>
            </a:r>
          </a:p>
          <a:p>
            <a:pPr algn="ctr"/>
            <a:r>
              <a:rPr lang="es-AR" sz="8800" dirty="0" smtClean="0"/>
              <a:t>y otras nativas</a:t>
            </a:r>
            <a:endParaRPr lang="es-AR" sz="9600" dirty="0"/>
          </a:p>
        </p:txBody>
      </p:sp>
    </p:spTree>
    <p:extLst>
      <p:ext uri="{BB962C8B-B14F-4D97-AF65-F5344CB8AC3E}">
        <p14:creationId xmlns:p14="http://schemas.microsoft.com/office/powerpoint/2010/main" val="24211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740</Words>
  <Application>Microsoft Office PowerPoint</Application>
  <PresentationFormat>Personalizado</PresentationFormat>
  <Paragraphs>118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User</cp:lastModifiedBy>
  <cp:revision>93</cp:revision>
  <dcterms:created xsi:type="dcterms:W3CDTF">2013-10-30T16:37:59Z</dcterms:created>
  <dcterms:modified xsi:type="dcterms:W3CDTF">2013-11-29T23:12:19Z</dcterms:modified>
</cp:coreProperties>
</file>