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6" r:id="rId2"/>
    <p:sldId id="303" r:id="rId3"/>
    <p:sldId id="257" r:id="rId4"/>
    <p:sldId id="258" r:id="rId5"/>
    <p:sldId id="259" r:id="rId6"/>
    <p:sldId id="263" r:id="rId7"/>
    <p:sldId id="264" r:id="rId8"/>
    <p:sldId id="260" r:id="rId9"/>
    <p:sldId id="261" r:id="rId10"/>
    <p:sldId id="262" r:id="rId11"/>
    <p:sldId id="265" r:id="rId12"/>
    <p:sldId id="266" r:id="rId13"/>
    <p:sldId id="304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1" r:id="rId25"/>
    <p:sldId id="277" r:id="rId26"/>
    <p:sldId id="278" r:id="rId27"/>
    <p:sldId id="279" r:id="rId28"/>
    <p:sldId id="280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8" r:id="rId39"/>
    <p:sldId id="299" r:id="rId40"/>
    <p:sldId id="301" r:id="rId41"/>
    <p:sldId id="302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300" r:id="rId50"/>
    <p:sldId id="305" r:id="rId5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0" autoAdjust="0"/>
    <p:restoredTop sz="94660"/>
  </p:normalViewPr>
  <p:slideViewPr>
    <p:cSldViewPr>
      <p:cViewPr>
        <p:scale>
          <a:sx n="76" d="100"/>
          <a:sy n="76" d="100"/>
        </p:scale>
        <p:origin x="-120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Egresados%20Plan%207%20y%208%20desde%20el%20a&#241;o%20200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Borrador\Planificaci&#243;n%20estrat&#233;gica%20FCAyF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FCAyF\planta%20docente%20al%201_11_20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jorge\Plan%20estrat&#233;gico%20FCAyF%202016-2022\Planificaci&#243;n%20estrat&#233;gica%20FCAy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2000" dirty="0" err="1" smtClean="0"/>
              <a:t>Evolución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/>
              <a:t>alumnos</a:t>
            </a:r>
            <a:r>
              <a:rPr lang="en-US" sz="2000" dirty="0"/>
              <a:t> </a:t>
            </a:r>
            <a:r>
              <a:rPr lang="en-US" sz="2000" dirty="0" err="1"/>
              <a:t>totales</a:t>
            </a:r>
            <a:r>
              <a:rPr lang="en-US" sz="2000" dirty="0"/>
              <a:t> y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carrera</a:t>
            </a:r>
            <a:endParaRPr lang="en-US" sz="2000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Grado!$A$3</c:f>
              <c:strCache>
                <c:ptCount val="1"/>
                <c:pt idx="0">
                  <c:v>Población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diamond"/>
            <c:size val="2"/>
            <c:spPr>
              <a:solidFill>
                <a:srgbClr val="0070C0"/>
              </a:solidFill>
              <a:ln w="38100">
                <a:solidFill>
                  <a:srgbClr val="0070C0"/>
                </a:solidFill>
              </a:ln>
            </c:spPr>
          </c:marker>
          <c:dLbls>
            <c:dLbl>
              <c:idx val="0"/>
              <c:layout>
                <c:manualLayout>
                  <c:x val="-4.2734212929365058E-2"/>
                  <c:y val="-4.184358210056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25275651271298E-2"/>
                  <c:y val="-3.765922389051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733539880739149E-2"/>
                  <c:y val="-2.5106149260340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9144496304710648E-2"/>
                  <c:y val="-3.347519515747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870637530167262E-2"/>
                  <c:y val="-5.021229852068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4871310578793212E-2"/>
                  <c:y val="-4.6027940310624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2049734255163248E-2"/>
                  <c:y val="-2.5106149260340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059637812338069E-2"/>
                  <c:y val="-4.184358210056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0597788328562902E-2"/>
                  <c:y val="-4.184358210056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8461868514230016E-2"/>
                  <c:y val="-2.9290507470397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7056365145368068E-2"/>
                  <c:y val="-4.185017164105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2774821686614936E-2"/>
                  <c:y val="8.36805746606461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Grado!$AB$1:$AM$1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(Grado!$B$3:$L$3,Grado!$M$3)</c:f>
              <c:numCache>
                <c:formatCode>#,##0</c:formatCode>
                <c:ptCount val="12"/>
                <c:pt idx="0">
                  <c:v>1717</c:v>
                </c:pt>
                <c:pt idx="1">
                  <c:v>1679</c:v>
                </c:pt>
                <c:pt idx="2">
                  <c:v>1522</c:v>
                </c:pt>
                <c:pt idx="3">
                  <c:v>1641</c:v>
                </c:pt>
                <c:pt idx="4">
                  <c:v>1678</c:v>
                </c:pt>
                <c:pt idx="5">
                  <c:v>1767</c:v>
                </c:pt>
                <c:pt idx="6">
                  <c:v>1805</c:v>
                </c:pt>
                <c:pt idx="7">
                  <c:v>1914</c:v>
                </c:pt>
                <c:pt idx="8">
                  <c:v>1778</c:v>
                </c:pt>
                <c:pt idx="9">
                  <c:v>1728</c:v>
                </c:pt>
                <c:pt idx="10">
                  <c:v>1598</c:v>
                </c:pt>
                <c:pt idx="11">
                  <c:v>1386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Grado!$A$6</c:f>
              <c:strCache>
                <c:ptCount val="1"/>
                <c:pt idx="0">
                  <c:v>Agronomía</c:v>
                </c:pt>
              </c:strCache>
            </c:strRef>
          </c:tx>
          <c:spPr>
            <a:ln w="38100">
              <a:solidFill>
                <a:srgbClr val="FD5341"/>
              </a:solidFill>
            </a:ln>
          </c:spPr>
          <c:marker>
            <c:symbol val="square"/>
            <c:size val="2"/>
            <c:spPr>
              <a:solidFill>
                <a:schemeClr val="accent6">
                  <a:lumMod val="60000"/>
                  <a:lumOff val="40000"/>
                </a:schemeClr>
              </a:solidFill>
              <a:ln w="38100">
                <a:solidFill>
                  <a:srgbClr val="FD5341"/>
                </a:solidFill>
              </a:ln>
            </c:spPr>
          </c:marker>
          <c:dLbls>
            <c:dLbl>
              <c:idx val="0"/>
              <c:layout>
                <c:manualLayout>
                  <c:x val="-4.7010865214881847E-2"/>
                  <c:y val="3.765922389051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594700943280965E-2"/>
                  <c:y val="2.5106149260340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007735179595452E-2"/>
                  <c:y val="4.184358210056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871983627419128E-2"/>
                  <c:y val="3.7659223890510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189658876910049E-2"/>
                  <c:y val="3.3474865680453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016763354018949E-2"/>
                  <c:y val="1.6737432840227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0606160185033054E-2"/>
                  <c:y val="4.184358210056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4881974022910061E-2"/>
                  <c:y val="2.092146157325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418266536907608E-2"/>
                  <c:y val="2.0921791050283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2725108799602299E-2"/>
                  <c:y val="2.092179105028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1992812696165786E-2"/>
                  <c:y val="3.7658894413486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6.1997362689214332E-2"/>
                  <c:y val="4.184358210056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Grado!$AB$1:$AM$1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(Grado!$B$6:$L$6,Grado!$M$6)</c:f>
              <c:numCache>
                <c:formatCode>#,##0</c:formatCode>
                <c:ptCount val="12"/>
                <c:pt idx="0">
                  <c:v>1467</c:v>
                </c:pt>
                <c:pt idx="1">
                  <c:v>1486</c:v>
                </c:pt>
                <c:pt idx="2">
                  <c:v>1352</c:v>
                </c:pt>
                <c:pt idx="3">
                  <c:v>1437</c:v>
                </c:pt>
                <c:pt idx="4">
                  <c:v>1472</c:v>
                </c:pt>
                <c:pt idx="5">
                  <c:v>1580</c:v>
                </c:pt>
                <c:pt idx="6">
                  <c:v>1603</c:v>
                </c:pt>
                <c:pt idx="7">
                  <c:v>1704</c:v>
                </c:pt>
                <c:pt idx="8">
                  <c:v>1554</c:v>
                </c:pt>
                <c:pt idx="9">
                  <c:v>1509</c:v>
                </c:pt>
                <c:pt idx="10">
                  <c:v>1387</c:v>
                </c:pt>
                <c:pt idx="11">
                  <c:v>1191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Grado!$A$9</c:f>
              <c:strCache>
                <c:ptCount val="1"/>
                <c:pt idx="0">
                  <c:v>Forestal</c:v>
                </c:pt>
              </c:strCache>
            </c:strRef>
          </c:tx>
          <c:spPr>
            <a:ln w="38100">
              <a:solidFill>
                <a:srgbClr val="92D050"/>
              </a:solidFill>
            </a:ln>
          </c:spPr>
          <c:marker>
            <c:symbol val="triangle"/>
            <c:size val="2"/>
            <c:spPr>
              <a:solidFill>
                <a:srgbClr val="00B050"/>
              </a:solidFill>
              <a:ln w="38100">
                <a:solidFill>
                  <a:srgbClr val="92D050"/>
                </a:solidFill>
              </a:ln>
            </c:spPr>
          </c:marker>
          <c:dLbls>
            <c:dLbl>
              <c:idx val="0"/>
              <c:layout>
                <c:manualLayout>
                  <c:x val="-3.6327799583618488E-2"/>
                  <c:y val="-3.765922389051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278185732401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27799583618509E-2"/>
                  <c:y val="-4.184358210056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327818573240141E-2"/>
                  <c:y val="-3.294770244139180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6327799583618467E-2"/>
                  <c:y val="-3.765922389051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6331020420200283E-2"/>
                  <c:y val="1.2553074630170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8464728970890143E-2"/>
                  <c:y val="-3.765922389051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4187636657777409E-2"/>
                  <c:y val="1.6737432840227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6327799583618467E-2"/>
                  <c:y val="-4.1843582100567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601778710245486E-2"/>
                  <c:y val="4.1843582100567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8464728970890143E-2"/>
                  <c:y val="-3.3474865680454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6331188938461344E-2"/>
                  <c:y val="2.092179105028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 w="19050"/>
            </c:spPr>
            <c:txPr>
              <a:bodyPr/>
              <a:lstStyle/>
              <a:p>
                <a:pPr>
                  <a:defRPr sz="12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Grado!$AB$1:$AM$1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(Grado!$B$9:$L$9,Grado!$M$9)</c:f>
              <c:numCache>
                <c:formatCode>#,##0</c:formatCode>
                <c:ptCount val="12"/>
                <c:pt idx="0">
                  <c:v>250</c:v>
                </c:pt>
                <c:pt idx="1">
                  <c:v>193</c:v>
                </c:pt>
                <c:pt idx="2">
                  <c:v>170</c:v>
                </c:pt>
                <c:pt idx="3">
                  <c:v>204</c:v>
                </c:pt>
                <c:pt idx="4">
                  <c:v>206</c:v>
                </c:pt>
                <c:pt idx="5">
                  <c:v>187</c:v>
                </c:pt>
                <c:pt idx="6">
                  <c:v>202</c:v>
                </c:pt>
                <c:pt idx="7">
                  <c:v>210</c:v>
                </c:pt>
                <c:pt idx="8">
                  <c:v>224</c:v>
                </c:pt>
                <c:pt idx="9">
                  <c:v>219</c:v>
                </c:pt>
                <c:pt idx="10">
                  <c:v>211</c:v>
                </c:pt>
                <c:pt idx="11">
                  <c:v>195</c:v>
                </c:pt>
              </c:numCache>
            </c:numRef>
          </c:val>
          <c:smooth val="0"/>
        </c:ser>
        <c:ser>
          <c:idx val="3"/>
          <c:order val="3"/>
          <c:tx>
            <c:v>Promedio Facultad</c:v>
          </c:tx>
          <c:spPr>
            <a:ln w="19050">
              <a:solidFill>
                <a:srgbClr val="0000CC"/>
              </a:solidFill>
              <a:prstDash val="dash"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layout>
                <c:manualLayout>
                  <c:x val="-4.2777855015314017E-2"/>
                  <c:y val="-3.3474865680454075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rgbClr val="0000CC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0000CC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Grado!$AB$1:$AM$1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Grado!$AB$4:$AM$4</c:f>
              <c:numCache>
                <c:formatCode>#,##0</c:formatCode>
                <c:ptCount val="12"/>
                <c:pt idx="0">
                  <c:v>1684.4166666666667</c:v>
                </c:pt>
                <c:pt idx="1">
                  <c:v>1684.4166666666667</c:v>
                </c:pt>
                <c:pt idx="2">
                  <c:v>1684.4166666666667</c:v>
                </c:pt>
                <c:pt idx="3">
                  <c:v>1684.4166666666667</c:v>
                </c:pt>
                <c:pt idx="4">
                  <c:v>1684.4166666666667</c:v>
                </c:pt>
                <c:pt idx="5">
                  <c:v>1684.4166666666667</c:v>
                </c:pt>
                <c:pt idx="6">
                  <c:v>1684.4166666666667</c:v>
                </c:pt>
                <c:pt idx="7">
                  <c:v>1684.4166666666667</c:v>
                </c:pt>
                <c:pt idx="8">
                  <c:v>1684.4166666666667</c:v>
                </c:pt>
                <c:pt idx="9">
                  <c:v>1684.4166666666667</c:v>
                </c:pt>
                <c:pt idx="10">
                  <c:v>1684.4166666666667</c:v>
                </c:pt>
                <c:pt idx="11">
                  <c:v>1684.4166666666667</c:v>
                </c:pt>
              </c:numCache>
            </c:numRef>
          </c:val>
          <c:smooth val="0"/>
        </c:ser>
        <c:ser>
          <c:idx val="4"/>
          <c:order val="4"/>
          <c:tx>
            <c:v>Promedio Agronomía</c:v>
          </c:tx>
          <c:spPr>
            <a:ln w="19050">
              <a:solidFill>
                <a:srgbClr val="FF0000"/>
              </a:solidFill>
              <a:prstDash val="dash"/>
            </a:ln>
          </c:spPr>
          <c:marker>
            <c:symbol val="none"/>
          </c:marker>
          <c:dLbls>
            <c:dLbl>
              <c:idx val="11"/>
              <c:layout>
                <c:manualLayout>
                  <c:x val="-4.0643908275510586E-2"/>
                  <c:y val="-2.510614926034055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rgbClr val="FF0000"/>
                        </a:solidFill>
                      </a:rPr>
                      <a:t>1.479</a:t>
                    </a:r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FF0000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Grado!$AB$2:$AM$2</c:f>
              <c:numCache>
                <c:formatCode>#,##0</c:formatCode>
                <c:ptCount val="12"/>
                <c:pt idx="0">
                  <c:v>1478.5</c:v>
                </c:pt>
                <c:pt idx="1">
                  <c:v>1478.5</c:v>
                </c:pt>
                <c:pt idx="2">
                  <c:v>1478.5</c:v>
                </c:pt>
                <c:pt idx="3">
                  <c:v>1478.5</c:v>
                </c:pt>
                <c:pt idx="4">
                  <c:v>1478.5</c:v>
                </c:pt>
                <c:pt idx="5">
                  <c:v>1478.5</c:v>
                </c:pt>
                <c:pt idx="6">
                  <c:v>1478.5</c:v>
                </c:pt>
                <c:pt idx="7">
                  <c:v>1478.5</c:v>
                </c:pt>
                <c:pt idx="8">
                  <c:v>1478.5</c:v>
                </c:pt>
                <c:pt idx="9">
                  <c:v>1478.5</c:v>
                </c:pt>
                <c:pt idx="10">
                  <c:v>1478.5</c:v>
                </c:pt>
                <c:pt idx="11">
                  <c:v>1478.5</c:v>
                </c:pt>
              </c:numCache>
            </c:numRef>
          </c:val>
          <c:smooth val="0"/>
        </c:ser>
        <c:ser>
          <c:idx val="5"/>
          <c:order val="5"/>
          <c:tx>
            <c:v>Promedio Forestal</c:v>
          </c:tx>
          <c:spPr>
            <a:ln w="19050">
              <a:solidFill>
                <a:srgbClr val="006600"/>
              </a:solidFill>
              <a:prstDash val="dash"/>
            </a:ln>
          </c:spPr>
          <c:marker>
            <c:symbol val="none"/>
          </c:marker>
          <c:dLbls>
            <c:dLbl>
              <c:idx val="11"/>
              <c:layout>
                <c:manualLayout>
                  <c:x val="-3.2102728731942212E-2"/>
                  <c:y val="-3.3475195157478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006600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Grado!$AB$3:$AM$3</c:f>
              <c:numCache>
                <c:formatCode>#,##0</c:formatCode>
                <c:ptCount val="12"/>
                <c:pt idx="0">
                  <c:v>205.91666666666666</c:v>
                </c:pt>
                <c:pt idx="1">
                  <c:v>205.91666666666666</c:v>
                </c:pt>
                <c:pt idx="2">
                  <c:v>205.91666666666666</c:v>
                </c:pt>
                <c:pt idx="3">
                  <c:v>205.91666666666666</c:v>
                </c:pt>
                <c:pt idx="4">
                  <c:v>205.91666666666666</c:v>
                </c:pt>
                <c:pt idx="5">
                  <c:v>205.91666666666666</c:v>
                </c:pt>
                <c:pt idx="6">
                  <c:v>205.91666666666666</c:v>
                </c:pt>
                <c:pt idx="7">
                  <c:v>205.91666666666666</c:v>
                </c:pt>
                <c:pt idx="8">
                  <c:v>205.91666666666666</c:v>
                </c:pt>
                <c:pt idx="9">
                  <c:v>205.91666666666666</c:v>
                </c:pt>
                <c:pt idx="10">
                  <c:v>205.91666666666666</c:v>
                </c:pt>
                <c:pt idx="11">
                  <c:v>205.91666666666666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900928"/>
        <c:axId val="25902464"/>
      </c:lineChart>
      <c:catAx>
        <c:axId val="25900928"/>
        <c:scaling>
          <c:orientation val="minMax"/>
        </c:scaling>
        <c:delete val="0"/>
        <c:axPos val="b"/>
        <c:majorGridlines/>
        <c:numFmt formatCode="0" sourceLinked="0"/>
        <c:majorTickMark val="in"/>
        <c:minorTickMark val="none"/>
        <c:tickLblPos val="nextTo"/>
        <c:txPr>
          <a:bodyPr rot="-5400000"/>
          <a:lstStyle/>
          <a:p>
            <a:pPr>
              <a:defRPr/>
            </a:pPr>
            <a:endParaRPr lang="es-AR"/>
          </a:p>
        </c:txPr>
        <c:crossAx val="25902464"/>
        <c:crosses val="autoZero"/>
        <c:auto val="1"/>
        <c:lblAlgn val="ctr"/>
        <c:lblOffset val="100"/>
        <c:noMultiLvlLbl val="0"/>
      </c:catAx>
      <c:valAx>
        <c:axId val="25902464"/>
        <c:scaling>
          <c:orientation val="minMax"/>
          <c:max val="2100"/>
          <c:min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Cantidad de Alumnos</a:t>
                </a:r>
              </a:p>
            </c:rich>
          </c:tx>
          <c:overlay val="0"/>
        </c:title>
        <c:numFmt formatCode="#,##0" sourceLinked="1"/>
        <c:majorTickMark val="none"/>
        <c:minorTickMark val="none"/>
        <c:tickLblPos val="nextTo"/>
        <c:crossAx val="25900928"/>
        <c:crosses val="autoZero"/>
        <c:crossBetween val="between"/>
        <c:majorUnit val="200"/>
      </c:valAx>
      <c:spPr>
        <a:solidFill>
          <a:schemeClr val="bg1">
            <a:lumMod val="85000"/>
          </a:schemeClr>
        </a:solidFill>
      </c:spPr>
    </c:plotArea>
    <c:legend>
      <c:legendPos val="r"/>
      <c:layout>
        <c:manualLayout>
          <c:xMode val="edge"/>
          <c:yMode val="edge"/>
          <c:x val="0.80579865816915131"/>
          <c:y val="0.17598500948916146"/>
          <c:w val="0.19420134183084867"/>
          <c:h val="0.6660361462798021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Evolución de dedicaciones para el cargo Prof Titular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Personal!$B$3</c:f>
              <c:strCache>
                <c:ptCount val="1"/>
                <c:pt idx="0">
                  <c:v>Exc.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2"/>
              <c:layout>
                <c:manualLayout>
                  <c:x val="-2.7777777777778798E-3"/>
                  <c:y val="1.3765977657204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(Personal!$B$4,Personal!$V$4,Personal!$AT$4)</c:f>
              <c:numCache>
                <c:formatCode>General</c:formatCode>
                <c:ptCount val="3"/>
                <c:pt idx="0">
                  <c:v>22</c:v>
                </c:pt>
                <c:pt idx="1">
                  <c:v>24</c:v>
                </c:pt>
                <c:pt idx="2">
                  <c:v>27</c:v>
                </c:pt>
              </c:numCache>
            </c:numRef>
          </c:val>
        </c:ser>
        <c:ser>
          <c:idx val="1"/>
          <c:order val="1"/>
          <c:tx>
            <c:strRef>
              <c:f>Personal!$C$3</c:f>
              <c:strCache>
                <c:ptCount val="1"/>
                <c:pt idx="0">
                  <c:v>Semi.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(Personal!$C$4,Personal!$W$4,Personal!$AU$4)</c:f>
              <c:numCache>
                <c:formatCode>General</c:formatCode>
                <c:ptCount val="3"/>
                <c:pt idx="0">
                  <c:v>5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Personal!$D$3</c:f>
              <c:strCache>
                <c:ptCount val="1"/>
                <c:pt idx="0">
                  <c:v>Sim.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(Personal!$D$4,Personal!$X$4,Personal!$AV$4)</c:f>
              <c:numCache>
                <c:formatCode>General</c:formatCode>
                <c:ptCount val="3"/>
                <c:pt idx="0">
                  <c:v>10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60783360"/>
        <c:axId val="160793344"/>
      </c:barChart>
      <c:catAx>
        <c:axId val="16078336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s-AR"/>
          </a:p>
        </c:txPr>
        <c:crossAx val="160793344"/>
        <c:crosses val="autoZero"/>
        <c:auto val="1"/>
        <c:lblAlgn val="ctr"/>
        <c:lblOffset val="100"/>
        <c:noMultiLvlLbl val="0"/>
      </c:catAx>
      <c:valAx>
        <c:axId val="1607933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Dedicaciones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0783360"/>
        <c:crosses val="autoZero"/>
        <c:crossBetween val="between"/>
      </c:valAx>
      <c:spPr>
        <a:solidFill>
          <a:schemeClr val="bg1">
            <a:lumMod val="75000"/>
          </a:schemeClr>
        </a:solidFill>
      </c:spPr>
    </c:plotArea>
    <c:legend>
      <c:legendPos val="r"/>
      <c:overlay val="0"/>
      <c:txPr>
        <a:bodyPr/>
        <a:lstStyle/>
        <a:p>
          <a:pPr>
            <a:defRPr sz="1400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b="1" i="0" baseline="0">
                <a:effectLst/>
              </a:rPr>
              <a:t>Evolución de dedicaciones para el cargo Prof Adjunto</a:t>
            </a:r>
            <a:endParaRPr lang="es-AR" sz="200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Personal!$B$3</c:f>
              <c:strCache>
                <c:ptCount val="1"/>
                <c:pt idx="0">
                  <c:v>Exc.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2"/>
              <c:layout>
                <c:manualLayout>
                  <c:x val="2.9640607632456465E-3"/>
                  <c:y val="2.516947347690950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(Personal!$B$6,Personal!$V$6,Personal!$AT$6)</c:f>
              <c:numCache>
                <c:formatCode>General</c:formatCode>
                <c:ptCount val="3"/>
                <c:pt idx="0">
                  <c:v>24</c:v>
                </c:pt>
                <c:pt idx="1">
                  <c:v>30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Personal!$C$3</c:f>
              <c:strCache>
                <c:ptCount val="1"/>
                <c:pt idx="0">
                  <c:v>Semi.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(Personal!$C$6,Personal!$W$6,Personal!$AU$6)</c:f>
              <c:numCache>
                <c:formatCode>General</c:formatCode>
                <c:ptCount val="3"/>
                <c:pt idx="0">
                  <c:v>21</c:v>
                </c:pt>
                <c:pt idx="1">
                  <c:v>15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Personal!$D$3</c:f>
              <c:strCache>
                <c:ptCount val="1"/>
                <c:pt idx="0">
                  <c:v>Sim.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(Personal!$D$6,Personal!$X$6,Personal!$AV$6)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60252672"/>
        <c:axId val="160254208"/>
      </c:barChart>
      <c:catAx>
        <c:axId val="16025267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s-AR"/>
          </a:p>
        </c:txPr>
        <c:crossAx val="160254208"/>
        <c:crosses val="autoZero"/>
        <c:auto val="1"/>
        <c:lblAlgn val="ctr"/>
        <c:lblOffset val="100"/>
        <c:noMultiLvlLbl val="0"/>
      </c:catAx>
      <c:valAx>
        <c:axId val="1602542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Dedicaciones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0252672"/>
        <c:crosses val="autoZero"/>
        <c:crossBetween val="between"/>
      </c:valAx>
      <c:spPr>
        <a:solidFill>
          <a:schemeClr val="bg1">
            <a:lumMod val="75000"/>
          </a:schemeClr>
        </a:solidFill>
      </c:spPr>
    </c:plotArea>
    <c:legend>
      <c:legendPos val="r"/>
      <c:overlay val="0"/>
      <c:txPr>
        <a:bodyPr/>
        <a:lstStyle/>
        <a:p>
          <a:pPr>
            <a:defRPr sz="1400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b="1" i="0" baseline="0">
                <a:effectLst/>
              </a:rPr>
              <a:t>Evolución de dedicaciones para el cargo JTP</a:t>
            </a:r>
            <a:endParaRPr lang="es-AR" sz="20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Personal!$B$3</c:f>
              <c:strCache>
                <c:ptCount val="1"/>
                <c:pt idx="0">
                  <c:v>Exc.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(Personal!$B$7,Personal!$V$7,Personal!$AT$7)</c:f>
              <c:numCache>
                <c:formatCode>General</c:formatCode>
                <c:ptCount val="3"/>
                <c:pt idx="0">
                  <c:v>20</c:v>
                </c:pt>
                <c:pt idx="1">
                  <c:v>41</c:v>
                </c:pt>
                <c:pt idx="2">
                  <c:v>45</c:v>
                </c:pt>
              </c:numCache>
            </c:numRef>
          </c:val>
        </c:ser>
        <c:ser>
          <c:idx val="1"/>
          <c:order val="1"/>
          <c:tx>
            <c:strRef>
              <c:f>Personal!$C$3</c:f>
              <c:strCache>
                <c:ptCount val="1"/>
                <c:pt idx="0">
                  <c:v>Semi.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(Personal!$C$7,Personal!$W$7,Personal!$AU$7)</c:f>
              <c:numCache>
                <c:formatCode>General</c:formatCode>
                <c:ptCount val="3"/>
                <c:pt idx="0">
                  <c:v>51</c:v>
                </c:pt>
                <c:pt idx="1">
                  <c:v>38</c:v>
                </c:pt>
                <c:pt idx="2">
                  <c:v>34</c:v>
                </c:pt>
              </c:numCache>
            </c:numRef>
          </c:val>
        </c:ser>
        <c:ser>
          <c:idx val="2"/>
          <c:order val="2"/>
          <c:tx>
            <c:strRef>
              <c:f>Personal!$D$3</c:f>
              <c:strCache>
                <c:ptCount val="1"/>
                <c:pt idx="0">
                  <c:v>Sim.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(Personal!$D$7,Personal!$X$7,Personal!$AV$7)</c:f>
              <c:numCache>
                <c:formatCode>General</c:formatCode>
                <c:ptCount val="3"/>
                <c:pt idx="0">
                  <c:v>58</c:v>
                </c:pt>
                <c:pt idx="1">
                  <c:v>45</c:v>
                </c:pt>
                <c:pt idx="2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60831744"/>
        <c:axId val="160841728"/>
      </c:barChart>
      <c:catAx>
        <c:axId val="16083174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s-AR"/>
          </a:p>
        </c:txPr>
        <c:crossAx val="160841728"/>
        <c:crosses val="autoZero"/>
        <c:auto val="1"/>
        <c:lblAlgn val="ctr"/>
        <c:lblOffset val="100"/>
        <c:noMultiLvlLbl val="0"/>
      </c:catAx>
      <c:valAx>
        <c:axId val="1608417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Dedicación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0831744"/>
        <c:crosses val="autoZero"/>
        <c:crossBetween val="between"/>
      </c:valAx>
      <c:spPr>
        <a:solidFill>
          <a:schemeClr val="bg1">
            <a:lumMod val="75000"/>
          </a:schemeClr>
        </a:solidFill>
      </c:spPr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b="1" i="0" baseline="0">
                <a:effectLst/>
              </a:rPr>
              <a:t>Evolución de dedicaciones para el cargo Ay. Diplomado</a:t>
            </a:r>
            <a:endParaRPr lang="es-AR" sz="20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Personal!$B$3</c:f>
              <c:strCache>
                <c:ptCount val="1"/>
                <c:pt idx="0">
                  <c:v>Exc.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(Personal!$B$8,Personal!$V$8,Personal!$AT$8)</c:f>
              <c:numCache>
                <c:formatCode>General</c:formatCode>
                <c:ptCount val="3"/>
                <c:pt idx="0">
                  <c:v>13</c:v>
                </c:pt>
                <c:pt idx="1">
                  <c:v>21</c:v>
                </c:pt>
                <c:pt idx="2">
                  <c:v>24</c:v>
                </c:pt>
              </c:numCache>
            </c:numRef>
          </c:val>
        </c:ser>
        <c:ser>
          <c:idx val="1"/>
          <c:order val="1"/>
          <c:tx>
            <c:strRef>
              <c:f>Personal!$C$3</c:f>
              <c:strCache>
                <c:ptCount val="1"/>
                <c:pt idx="0">
                  <c:v>Semi.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(Personal!$C$8,Personal!$W$8,Personal!$AU$8)</c:f>
              <c:numCache>
                <c:formatCode>General</c:formatCode>
                <c:ptCount val="3"/>
                <c:pt idx="0">
                  <c:v>27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</c:ser>
        <c:ser>
          <c:idx val="2"/>
          <c:order val="2"/>
          <c:tx>
            <c:strRef>
              <c:f>Personal!$D$3</c:f>
              <c:strCache>
                <c:ptCount val="1"/>
                <c:pt idx="0">
                  <c:v>Sim.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(Personal!$D$8,Personal!$X$8,Personal!$AV$8)</c:f>
              <c:numCache>
                <c:formatCode>General</c:formatCode>
                <c:ptCount val="3"/>
                <c:pt idx="0">
                  <c:v>92</c:v>
                </c:pt>
                <c:pt idx="1">
                  <c:v>101</c:v>
                </c:pt>
                <c:pt idx="2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60960512"/>
        <c:axId val="160962048"/>
      </c:barChart>
      <c:catAx>
        <c:axId val="16096051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s-AR"/>
          </a:p>
        </c:txPr>
        <c:crossAx val="160962048"/>
        <c:crosses val="autoZero"/>
        <c:auto val="1"/>
        <c:lblAlgn val="ctr"/>
        <c:lblOffset val="100"/>
        <c:noMultiLvlLbl val="0"/>
      </c:catAx>
      <c:valAx>
        <c:axId val="1609620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Dedicaciones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0960512"/>
        <c:crosses val="autoZero"/>
        <c:crossBetween val="between"/>
      </c:valAx>
      <c:spPr>
        <a:solidFill>
          <a:schemeClr val="bg1">
            <a:lumMod val="75000"/>
          </a:schemeClr>
        </a:solidFill>
      </c:spPr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400"/>
            </a:pPr>
            <a:r>
              <a:rPr lang="es-AR" sz="2000" dirty="0"/>
              <a:t>Evolución Inscriptos e Ingresantes a ambas Carreras</a:t>
            </a:r>
          </a:p>
        </c:rich>
      </c:tx>
      <c:layout>
        <c:manualLayout>
          <c:xMode val="edge"/>
          <c:yMode val="edge"/>
          <c:x val="0.15564812616218998"/>
          <c:y val="1.4400481867839069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Grado!$A$12</c:f>
              <c:strCache>
                <c:ptCount val="1"/>
                <c:pt idx="0">
                  <c:v>Inscriptos</c:v>
                </c:pt>
              </c:strCache>
            </c:strRef>
          </c:tx>
          <c:spPr>
            <a:ln>
              <a:solidFill>
                <a:srgbClr val="0000CC"/>
              </a:solidFill>
            </a:ln>
          </c:spPr>
          <c:marker>
            <c:symbol val="circle"/>
            <c:size val="3"/>
            <c:spPr>
              <a:solidFill>
                <a:srgbClr val="0070C0"/>
              </a:solidFill>
              <a:ln>
                <a:solidFill>
                  <a:srgbClr val="0000CC"/>
                </a:solidFill>
              </a:ln>
            </c:spPr>
          </c:marker>
          <c:dLbls>
            <c:dLbl>
              <c:idx val="0"/>
              <c:layout>
                <c:manualLayout>
                  <c:x val="-2.5242591185409712E-17"/>
                  <c:y val="-2.9429036958765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9276383221437071E-2"/>
                  <c:y val="-9.2491259013263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Grado!$B$2:$L$2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Grado!$B$12:$L$12</c:f>
              <c:numCache>
                <c:formatCode>General</c:formatCode>
                <c:ptCount val="11"/>
                <c:pt idx="0">
                  <c:v>353</c:v>
                </c:pt>
                <c:pt idx="1">
                  <c:v>328</c:v>
                </c:pt>
                <c:pt idx="2">
                  <c:v>271</c:v>
                </c:pt>
                <c:pt idx="3">
                  <c:v>343</c:v>
                </c:pt>
                <c:pt idx="4">
                  <c:v>342</c:v>
                </c:pt>
                <c:pt idx="5">
                  <c:v>292</c:v>
                </c:pt>
                <c:pt idx="6">
                  <c:v>256</c:v>
                </c:pt>
                <c:pt idx="7">
                  <c:v>305</c:v>
                </c:pt>
                <c:pt idx="8" formatCode="#,##0">
                  <c:v>341</c:v>
                </c:pt>
                <c:pt idx="9" formatCode="#,##0">
                  <c:v>305</c:v>
                </c:pt>
                <c:pt idx="10" formatCode="#,##0">
                  <c:v>236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Grado!$A$13</c:f>
              <c:strCache>
                <c:ptCount val="1"/>
                <c:pt idx="0">
                  <c:v>Ingresantes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4060304506141908E-2"/>
                  <c:y val="8.4082962739330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2.8994258794306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6814073537775849E-2"/>
                  <c:y val="6.3062222054497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Grado!$B$2:$L$2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Grado!$B$13:$L$13</c:f>
              <c:numCache>
                <c:formatCode>#,##0</c:formatCode>
                <c:ptCount val="11"/>
                <c:pt idx="0">
                  <c:v>347</c:v>
                </c:pt>
                <c:pt idx="1">
                  <c:v>322</c:v>
                </c:pt>
                <c:pt idx="2">
                  <c:v>251</c:v>
                </c:pt>
                <c:pt idx="3">
                  <c:v>278</c:v>
                </c:pt>
                <c:pt idx="4">
                  <c:v>275</c:v>
                </c:pt>
                <c:pt idx="5">
                  <c:v>238</c:v>
                </c:pt>
                <c:pt idx="6">
                  <c:v>203</c:v>
                </c:pt>
                <c:pt idx="7">
                  <c:v>223</c:v>
                </c:pt>
                <c:pt idx="8">
                  <c:v>303</c:v>
                </c:pt>
                <c:pt idx="9">
                  <c:v>225</c:v>
                </c:pt>
                <c:pt idx="10">
                  <c:v>229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012352"/>
        <c:axId val="141014144"/>
      </c:lineChart>
      <c:catAx>
        <c:axId val="14101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1014144"/>
        <c:crosses val="autoZero"/>
        <c:auto val="1"/>
        <c:lblAlgn val="ctr"/>
        <c:lblOffset val="100"/>
        <c:noMultiLvlLbl val="0"/>
      </c:catAx>
      <c:valAx>
        <c:axId val="141014144"/>
        <c:scaling>
          <c:orientation val="minMax"/>
          <c:min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Cantidad de Alumnos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1012352"/>
        <c:crosses val="autoZero"/>
        <c:crossBetween val="between"/>
        <c:majorUnit val="50"/>
      </c:valAx>
      <c:spPr>
        <a:solidFill>
          <a:schemeClr val="bg1">
            <a:lumMod val="75000"/>
          </a:schemeClr>
        </a:solidFill>
      </c:spPr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baseline="0"/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s-AR" sz="2000"/>
              <a:t>Ingresantes por</a:t>
            </a:r>
            <a:r>
              <a:rPr lang="es-AR" sz="2000" baseline="0"/>
              <a:t> Carrera</a:t>
            </a:r>
            <a:endParaRPr lang="es-AR" sz="200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Grado!$A$320</c:f>
              <c:strCache>
                <c:ptCount val="1"/>
                <c:pt idx="0">
                  <c:v>Agronomía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1.3251638004126001E-17"/>
                  <c:y val="-3.1656026823230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rgbClr val="FF0000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Grado!$B$319:$M$319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Grado!$B$320:$M$320</c:f>
              <c:numCache>
                <c:formatCode>General</c:formatCode>
                <c:ptCount val="12"/>
                <c:pt idx="0">
                  <c:v>317</c:v>
                </c:pt>
                <c:pt idx="1">
                  <c:v>306</c:v>
                </c:pt>
                <c:pt idx="2">
                  <c:v>229</c:v>
                </c:pt>
                <c:pt idx="3">
                  <c:v>232</c:v>
                </c:pt>
                <c:pt idx="4">
                  <c:v>246</c:v>
                </c:pt>
                <c:pt idx="5">
                  <c:v>205</c:v>
                </c:pt>
                <c:pt idx="6">
                  <c:v>169</c:v>
                </c:pt>
                <c:pt idx="7">
                  <c:v>196</c:v>
                </c:pt>
                <c:pt idx="8">
                  <c:v>243</c:v>
                </c:pt>
                <c:pt idx="9">
                  <c:v>182</c:v>
                </c:pt>
                <c:pt idx="10">
                  <c:v>190</c:v>
                </c:pt>
                <c:pt idx="11">
                  <c:v>181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Grado!$A$321</c:f>
              <c:strCache>
                <c:ptCount val="1"/>
                <c:pt idx="0">
                  <c:v>Forestal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  <a:ln>
                <a:solidFill>
                  <a:srgbClr val="006600"/>
                </a:solidFill>
              </a:ln>
            </c:spPr>
          </c:marker>
          <c:dLbls>
            <c:dLbl>
              <c:idx val="0"/>
              <c:layout>
                <c:manualLayout>
                  <c:x val="-2.3130398990276125E-2"/>
                  <c:y val="-5.8789764100285156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B050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4673488009529E-2"/>
                  <c:y val="-4.5222895461757812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B050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Grado!$B$319:$M$319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Grado!$B$321:$M$321</c:f>
              <c:numCache>
                <c:formatCode>General</c:formatCode>
                <c:ptCount val="12"/>
                <c:pt idx="0">
                  <c:v>30</c:v>
                </c:pt>
                <c:pt idx="1">
                  <c:v>16</c:v>
                </c:pt>
                <c:pt idx="2">
                  <c:v>22</c:v>
                </c:pt>
                <c:pt idx="3">
                  <c:v>46</c:v>
                </c:pt>
                <c:pt idx="4">
                  <c:v>29</c:v>
                </c:pt>
                <c:pt idx="5">
                  <c:v>33</c:v>
                </c:pt>
                <c:pt idx="6">
                  <c:v>34</c:v>
                </c:pt>
                <c:pt idx="7">
                  <c:v>27</c:v>
                </c:pt>
                <c:pt idx="8">
                  <c:v>60</c:v>
                </c:pt>
                <c:pt idx="9">
                  <c:v>43</c:v>
                </c:pt>
                <c:pt idx="10">
                  <c:v>46</c:v>
                </c:pt>
                <c:pt idx="11">
                  <c:v>43</c:v>
                </c:pt>
              </c:numCache>
            </c:numRef>
          </c:val>
          <c:smooth val="0"/>
        </c:ser>
        <c:ser>
          <c:idx val="2"/>
          <c:order val="2"/>
          <c:tx>
            <c:v>Prom. Agro.</c:v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triangle"/>
            <c:size val="2"/>
            <c:spPr>
              <a:solidFill>
                <a:srgbClr val="0000CC"/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Grado!$B$319:$M$319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Grado!$B$326:$M$326</c:f>
              <c:numCache>
                <c:formatCode>General</c:formatCode>
                <c:ptCount val="12"/>
                <c:pt idx="0">
                  <c:v>224.66666666666666</c:v>
                </c:pt>
                <c:pt idx="1">
                  <c:v>224.66666666666666</c:v>
                </c:pt>
                <c:pt idx="2">
                  <c:v>224.66666666666666</c:v>
                </c:pt>
                <c:pt idx="3">
                  <c:v>224.66666666666666</c:v>
                </c:pt>
                <c:pt idx="4">
                  <c:v>224.66666666666666</c:v>
                </c:pt>
                <c:pt idx="5">
                  <c:v>224.66666666666666</c:v>
                </c:pt>
                <c:pt idx="6">
                  <c:v>224.66666666666666</c:v>
                </c:pt>
                <c:pt idx="7">
                  <c:v>224.66666666666666</c:v>
                </c:pt>
                <c:pt idx="8">
                  <c:v>224.66666666666666</c:v>
                </c:pt>
                <c:pt idx="9">
                  <c:v>224.66666666666666</c:v>
                </c:pt>
                <c:pt idx="10">
                  <c:v>224.66666666666666</c:v>
                </c:pt>
                <c:pt idx="11">
                  <c:v>224.66666666666666</c:v>
                </c:pt>
              </c:numCache>
            </c:numRef>
          </c:val>
          <c:smooth val="0"/>
        </c:ser>
        <c:ser>
          <c:idx val="3"/>
          <c:order val="3"/>
          <c:tx>
            <c:v>Prom. Ftal.</c:v>
          </c:tx>
          <c:spPr>
            <a:ln>
              <a:solidFill>
                <a:srgbClr val="00B050"/>
              </a:solidFill>
            </a:ln>
          </c:spPr>
          <c:marker>
            <c:symbol val="x"/>
            <c:size val="2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Grado!$B$319:$M$319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Grado!$B$327:$N$327</c:f>
              <c:numCache>
                <c:formatCode>General</c:formatCode>
                <c:ptCount val="13"/>
                <c:pt idx="0">
                  <c:v>35.75</c:v>
                </c:pt>
                <c:pt idx="1">
                  <c:v>35.75</c:v>
                </c:pt>
                <c:pt idx="2">
                  <c:v>35.75</c:v>
                </c:pt>
                <c:pt idx="3">
                  <c:v>35.75</c:v>
                </c:pt>
                <c:pt idx="4">
                  <c:v>35.75</c:v>
                </c:pt>
                <c:pt idx="5">
                  <c:v>35.75</c:v>
                </c:pt>
                <c:pt idx="6">
                  <c:v>35.75</c:v>
                </c:pt>
                <c:pt idx="7">
                  <c:v>35.75</c:v>
                </c:pt>
                <c:pt idx="8">
                  <c:v>35.75</c:v>
                </c:pt>
                <c:pt idx="9">
                  <c:v>35.75</c:v>
                </c:pt>
                <c:pt idx="10">
                  <c:v>35.75</c:v>
                </c:pt>
                <c:pt idx="11">
                  <c:v>35.75</c:v>
                </c:pt>
                <c:pt idx="12">
                  <c:v>35.75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598912"/>
        <c:axId val="142600448"/>
      </c:lineChart>
      <c:catAx>
        <c:axId val="14259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2600448"/>
        <c:crosses val="autoZero"/>
        <c:auto val="1"/>
        <c:lblAlgn val="ctr"/>
        <c:lblOffset val="100"/>
        <c:noMultiLvlLbl val="0"/>
      </c:catAx>
      <c:valAx>
        <c:axId val="1426004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Cantidad</a:t>
                </a:r>
                <a:r>
                  <a:rPr lang="es-AR" baseline="0"/>
                  <a:t> de Ingresantes</a:t>
                </a:r>
                <a:endParaRPr lang="es-AR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42598912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sz="2000" dirty="0" smtClean="0"/>
              <a:t>Duración </a:t>
            </a:r>
            <a:r>
              <a:rPr lang="es-AR" sz="2000" dirty="0"/>
              <a:t>de</a:t>
            </a:r>
            <a:r>
              <a:rPr lang="es-AR" sz="2000" baseline="0" dirty="0"/>
              <a:t> Carrera según Plan de Estudio </a:t>
            </a:r>
            <a:endParaRPr lang="es-AR" sz="2000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Duración de Carreras</c:v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2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0"/>
              <c:spPr/>
              <c:txPr>
                <a:bodyPr/>
                <a:lstStyle/>
                <a:p>
                  <a:pPr>
                    <a:defRPr sz="1050" b="1">
                      <a:solidFill>
                        <a:srgbClr val="0070C0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64722145424385E-3"/>
                  <c:y val="-1.4916412110000932E-3"/>
                </c:manualLayout>
              </c:layout>
              <c:spPr/>
              <c:txPr>
                <a:bodyPr/>
                <a:lstStyle/>
                <a:p>
                  <a:pPr>
                    <a:defRPr sz="1050" b="1">
                      <a:solidFill>
                        <a:srgbClr val="0070C0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'Egresados desde 2005'!$O$94:$O$105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'Egresados desde 2005'!$X$94:$X$105</c:f>
              <c:numCache>
                <c:formatCode>0.00</c:formatCode>
                <c:ptCount val="12"/>
                <c:pt idx="0">
                  <c:v>9.35</c:v>
                </c:pt>
                <c:pt idx="1">
                  <c:v>10</c:v>
                </c:pt>
                <c:pt idx="2">
                  <c:v>10.6</c:v>
                </c:pt>
                <c:pt idx="3">
                  <c:v>10.51</c:v>
                </c:pt>
                <c:pt idx="4">
                  <c:v>9.83</c:v>
                </c:pt>
                <c:pt idx="5">
                  <c:v>10.68</c:v>
                </c:pt>
                <c:pt idx="6">
                  <c:v>10.77</c:v>
                </c:pt>
                <c:pt idx="7">
                  <c:v>10.48</c:v>
                </c:pt>
                <c:pt idx="8">
                  <c:v>10</c:v>
                </c:pt>
                <c:pt idx="9">
                  <c:v>9.81</c:v>
                </c:pt>
                <c:pt idx="10">
                  <c:v>11.13</c:v>
                </c:pt>
                <c:pt idx="11">
                  <c:v>11.94</c:v>
                </c:pt>
              </c:numCache>
            </c:numRef>
          </c:val>
          <c:smooth val="0"/>
        </c:ser>
        <c:ser>
          <c:idx val="1"/>
          <c:order val="1"/>
          <c:tx>
            <c:v>Duración c/TFC (P7&amp;8)</c:v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spPr/>
              <c:txPr>
                <a:bodyPr/>
                <a:lstStyle/>
                <a:p>
                  <a:pPr>
                    <a:defRPr sz="1050" b="1">
                      <a:solidFill>
                        <a:srgbClr val="FF0000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/>
              <c:txPr>
                <a:bodyPr/>
                <a:lstStyle/>
                <a:p>
                  <a:pPr>
                    <a:defRPr sz="1050" b="1">
                      <a:solidFill>
                        <a:srgbClr val="FF0000"/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'Egresados desde 2005'!$R$94:$R$105</c:f>
              <c:numCache>
                <c:formatCode>0.00</c:formatCode>
                <c:ptCount val="12"/>
                <c:pt idx="0">
                  <c:v>6.5588235294117645</c:v>
                </c:pt>
                <c:pt idx="1">
                  <c:v>7.6527777777777777</c:v>
                </c:pt>
                <c:pt idx="2">
                  <c:v>8.0724637681159415</c:v>
                </c:pt>
                <c:pt idx="3">
                  <c:v>8.3125</c:v>
                </c:pt>
                <c:pt idx="4">
                  <c:v>8.7789855072463769</c:v>
                </c:pt>
                <c:pt idx="5">
                  <c:v>8.8035714285714288</c:v>
                </c:pt>
                <c:pt idx="6">
                  <c:v>9.429347826086957</c:v>
                </c:pt>
                <c:pt idx="7">
                  <c:v>9.5333333333333332</c:v>
                </c:pt>
                <c:pt idx="8">
                  <c:v>9.484375</c:v>
                </c:pt>
                <c:pt idx="9">
                  <c:v>9.5983146067415728</c:v>
                </c:pt>
                <c:pt idx="10">
                  <c:v>10.410337552742616</c:v>
                </c:pt>
                <c:pt idx="11">
                  <c:v>11.133720930232558</c:v>
                </c:pt>
              </c:numCache>
            </c:numRef>
          </c:val>
          <c:smooth val="0"/>
        </c:ser>
        <c:ser>
          <c:idx val="2"/>
          <c:order val="2"/>
          <c:tx>
            <c:v>Duración s/TFC (P7&amp;8)</c:v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2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0"/>
                  <c:y val="4.6620046620046623E-2"/>
                </c:manualLayout>
              </c:layout>
              <c:spPr/>
              <c:txPr>
                <a:bodyPr/>
                <a:lstStyle/>
                <a:p>
                  <a:pPr>
                    <a:defRPr sz="1050" b="1">
                      <a:solidFill>
                        <a:srgbClr val="00B050"/>
                      </a:solidFill>
                    </a:defRPr>
                  </a:pPr>
                  <a:endParaRPr lang="es-A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5.529015796006208E-3"/>
                  <c:y val="-1.2219665974926206E-3"/>
                </c:manualLayout>
              </c:layout>
              <c:spPr/>
              <c:txPr>
                <a:bodyPr/>
                <a:lstStyle/>
                <a:p>
                  <a:pPr>
                    <a:defRPr sz="1050" b="1">
                      <a:solidFill>
                        <a:srgbClr val="00B050"/>
                      </a:solidFill>
                    </a:defRPr>
                  </a:pPr>
                  <a:endParaRPr lang="es-A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'Egresados desde 2005'!$S$94:$S$105</c:f>
              <c:numCache>
                <c:formatCode>0.00</c:formatCode>
                <c:ptCount val="12"/>
                <c:pt idx="0">
                  <c:v>6.1960784313725492</c:v>
                </c:pt>
                <c:pt idx="1">
                  <c:v>7.208333333333333</c:v>
                </c:pt>
                <c:pt idx="2">
                  <c:v>7.0942028985507255</c:v>
                </c:pt>
                <c:pt idx="3">
                  <c:v>7.5662878787878789</c:v>
                </c:pt>
                <c:pt idx="4">
                  <c:v>7.8115942028985508</c:v>
                </c:pt>
                <c:pt idx="5">
                  <c:v>8.0515873015873023</c:v>
                </c:pt>
                <c:pt idx="6">
                  <c:v>8.5887681159420293</c:v>
                </c:pt>
                <c:pt idx="7">
                  <c:v>8.6925925925925931</c:v>
                </c:pt>
                <c:pt idx="8">
                  <c:v>8.4010416666666661</c:v>
                </c:pt>
                <c:pt idx="9">
                  <c:v>8.9063670411985019</c:v>
                </c:pt>
                <c:pt idx="10">
                  <c:v>9.5168776371308024</c:v>
                </c:pt>
                <c:pt idx="11">
                  <c:v>9.945736434108527</c:v>
                </c:pt>
              </c:numCache>
            </c:numRef>
          </c:val>
          <c:smooth val="0"/>
        </c:ser>
        <c:ser>
          <c:idx val="3"/>
          <c:order val="3"/>
          <c:tx>
            <c:v>Promedio UNLP</c:v>
          </c:tx>
          <c:spPr>
            <a:ln>
              <a:solidFill>
                <a:sysClr val="windowText" lastClr="000000"/>
              </a:solidFill>
            </a:ln>
          </c:spPr>
          <c:marker>
            <c:symbol val="x"/>
            <c:size val="2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marker>
          <c:dLbls>
            <c:dLbl>
              <c:idx val="11"/>
              <c:layout>
                <c:manualLayout>
                  <c:x val="5.529015796006208E-3"/>
                  <c:y val="2.2087924549041026E-2"/>
                </c:manualLayout>
              </c:layout>
              <c:spPr/>
              <c:txPr>
                <a:bodyPr/>
                <a:lstStyle/>
                <a:p>
                  <a:pPr>
                    <a:defRPr sz="1050" b="1"/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'Egresados desde 2005'!$AB$94:$AB$105</c:f>
              <c:numCache>
                <c:formatCode>General</c:formatCode>
                <c:ptCount val="12"/>
                <c:pt idx="0">
                  <c:v>8.6199999999999992</c:v>
                </c:pt>
                <c:pt idx="1">
                  <c:v>8.6199999999999992</c:v>
                </c:pt>
                <c:pt idx="2">
                  <c:v>8.6199999999999992</c:v>
                </c:pt>
                <c:pt idx="3">
                  <c:v>8.6199999999999992</c:v>
                </c:pt>
                <c:pt idx="4">
                  <c:v>8.6199999999999992</c:v>
                </c:pt>
                <c:pt idx="5">
                  <c:v>8.6199999999999992</c:v>
                </c:pt>
                <c:pt idx="6">
                  <c:v>8.6199999999999992</c:v>
                </c:pt>
                <c:pt idx="7">
                  <c:v>8.6199999999999992</c:v>
                </c:pt>
                <c:pt idx="8">
                  <c:v>8.6199999999999992</c:v>
                </c:pt>
                <c:pt idx="9">
                  <c:v>8.6199999999999992</c:v>
                </c:pt>
                <c:pt idx="10">
                  <c:v>8.6199999999999992</c:v>
                </c:pt>
                <c:pt idx="11">
                  <c:v>8.6199999999999992</c:v>
                </c:pt>
              </c:numCache>
            </c:numRef>
          </c:val>
          <c:smooth val="0"/>
        </c:ser>
        <c:ser>
          <c:idx val="4"/>
          <c:order val="4"/>
          <c:tx>
            <c:v>Prom. Dur. c/TFC</c:v>
          </c:tx>
          <c:spPr>
            <a:ln w="28575">
              <a:solidFill>
                <a:schemeClr val="accent6">
                  <a:lumMod val="50000"/>
                </a:schemeClr>
              </a:solidFill>
              <a:prstDash val="dash"/>
            </a:ln>
          </c:spPr>
          <c:marker>
            <c:symbol val="none"/>
          </c:marker>
          <c:dLbls>
            <c:dLbl>
              <c:idx val="11"/>
              <c:layout>
                <c:manualLayout>
                  <c:x val="0"/>
                  <c:y val="-3.0953306119492992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6">
                          <a:lumMod val="50000"/>
                        </a:schemeClr>
                      </a:solidFill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'Egresados desde 2005'!$AV$2:$AV$81</c:f>
              <c:numCache>
                <c:formatCode>0.00</c:formatCode>
                <c:ptCount val="12"/>
                <c:pt idx="0">
                  <c:v>8.9807126050216937</c:v>
                </c:pt>
                <c:pt idx="1">
                  <c:v>8.9807126050216937</c:v>
                </c:pt>
                <c:pt idx="2">
                  <c:v>8.9807126050216937</c:v>
                </c:pt>
                <c:pt idx="3">
                  <c:v>8.9807126050216937</c:v>
                </c:pt>
                <c:pt idx="4">
                  <c:v>8.9807126050216937</c:v>
                </c:pt>
                <c:pt idx="5">
                  <c:v>8.9807126050216937</c:v>
                </c:pt>
                <c:pt idx="6">
                  <c:v>8.9807126050216937</c:v>
                </c:pt>
                <c:pt idx="7">
                  <c:v>8.9807126050216937</c:v>
                </c:pt>
                <c:pt idx="8">
                  <c:v>8.9807126050216937</c:v>
                </c:pt>
                <c:pt idx="9">
                  <c:v>8.9807126050216937</c:v>
                </c:pt>
                <c:pt idx="10">
                  <c:v>8.9807126050216937</c:v>
                </c:pt>
                <c:pt idx="11">
                  <c:v>8.9807126050216937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78560"/>
        <c:axId val="24980096"/>
      </c:lineChart>
      <c:catAx>
        <c:axId val="2497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980096"/>
        <c:crosses val="autoZero"/>
        <c:auto val="1"/>
        <c:lblAlgn val="ctr"/>
        <c:lblOffset val="100"/>
        <c:noMultiLvlLbl val="0"/>
      </c:catAx>
      <c:valAx>
        <c:axId val="24980096"/>
        <c:scaling>
          <c:orientation val="minMax"/>
          <c:max val="13"/>
          <c:min val="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Años de Carrera</a:t>
                </a:r>
              </a:p>
            </c:rich>
          </c:tx>
          <c:overlay val="0"/>
        </c:title>
        <c:numFmt formatCode="0.00" sourceLinked="1"/>
        <c:majorTickMark val="none"/>
        <c:minorTickMark val="none"/>
        <c:tickLblPos val="nextTo"/>
        <c:crossAx val="24978560"/>
        <c:crosses val="autoZero"/>
        <c:crossBetween val="between"/>
        <c:majorUnit val="1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s-AR" sz="2000" dirty="0" smtClean="0"/>
              <a:t>Alumnos</a:t>
            </a:r>
            <a:r>
              <a:rPr lang="es-AR" sz="2000" baseline="0" dirty="0" smtClean="0"/>
              <a:t> </a:t>
            </a:r>
            <a:r>
              <a:rPr lang="es-AR" sz="2000" baseline="0" dirty="0"/>
              <a:t>de una cohorte que no se reinscriben al año siguiente</a:t>
            </a:r>
            <a:endParaRPr lang="es-AR" sz="2000" dirty="0"/>
          </a:p>
        </c:rich>
      </c:tx>
      <c:layout>
        <c:manualLayout>
          <c:xMode val="edge"/>
          <c:yMode val="edge"/>
          <c:x val="0.15412159362014313"/>
          <c:y val="0"/>
        </c:manualLayout>
      </c:layout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Grado!$A$40</c:f>
              <c:strCache>
                <c:ptCount val="1"/>
                <c:pt idx="0">
                  <c:v>Cohorte año anterior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Grado!$B$39:$L$39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Grado!$B$40:$L$40</c:f>
              <c:numCache>
                <c:formatCode>General</c:formatCode>
                <c:ptCount val="11"/>
                <c:pt idx="0">
                  <c:v>308</c:v>
                </c:pt>
                <c:pt idx="1">
                  <c:v>347</c:v>
                </c:pt>
                <c:pt idx="2">
                  <c:v>322</c:v>
                </c:pt>
                <c:pt idx="3" formatCode="#,##0">
                  <c:v>251</c:v>
                </c:pt>
                <c:pt idx="4" formatCode="#,##0">
                  <c:v>278</c:v>
                </c:pt>
                <c:pt idx="5" formatCode="#,##0">
                  <c:v>275</c:v>
                </c:pt>
                <c:pt idx="6" formatCode="#,##0">
                  <c:v>238</c:v>
                </c:pt>
                <c:pt idx="7" formatCode="#,##0">
                  <c:v>203</c:v>
                </c:pt>
                <c:pt idx="8" formatCode="#,##0">
                  <c:v>223</c:v>
                </c:pt>
                <c:pt idx="9" formatCode="#,##0">
                  <c:v>303</c:v>
                </c:pt>
                <c:pt idx="10" formatCode="#,##0">
                  <c:v>225</c:v>
                </c:pt>
              </c:numCache>
            </c:numRef>
          </c:val>
        </c:ser>
        <c:ser>
          <c:idx val="1"/>
          <c:order val="1"/>
          <c:tx>
            <c:strRef>
              <c:f>Grado!$A$41</c:f>
              <c:strCache>
                <c:ptCount val="1"/>
                <c:pt idx="0">
                  <c:v>Reinscriptos este año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Grado!$B$41:$L$41</c:f>
              <c:numCache>
                <c:formatCode>General</c:formatCode>
                <c:ptCount val="11"/>
                <c:pt idx="0">
                  <c:v>236</c:v>
                </c:pt>
                <c:pt idx="1">
                  <c:v>259</c:v>
                </c:pt>
                <c:pt idx="2">
                  <c:v>245</c:v>
                </c:pt>
                <c:pt idx="3">
                  <c:v>215</c:v>
                </c:pt>
                <c:pt idx="4">
                  <c:v>248</c:v>
                </c:pt>
                <c:pt idx="5">
                  <c:v>256</c:v>
                </c:pt>
                <c:pt idx="6">
                  <c:v>190</c:v>
                </c:pt>
                <c:pt idx="7">
                  <c:v>163</c:v>
                </c:pt>
                <c:pt idx="8">
                  <c:v>187</c:v>
                </c:pt>
                <c:pt idx="9">
                  <c:v>274</c:v>
                </c:pt>
                <c:pt idx="10">
                  <c:v>197</c:v>
                </c:pt>
              </c:numCache>
            </c:numRef>
          </c:val>
        </c:ser>
        <c:ser>
          <c:idx val="2"/>
          <c:order val="2"/>
          <c:tx>
            <c:strRef>
              <c:f>Grado!$A$42</c:f>
              <c:strCache>
                <c:ptCount val="1"/>
                <c:pt idx="0">
                  <c:v>Diferencia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Grado!$B$42:$L$42</c:f>
              <c:numCache>
                <c:formatCode>General</c:formatCode>
                <c:ptCount val="11"/>
                <c:pt idx="0">
                  <c:v>72</c:v>
                </c:pt>
                <c:pt idx="1">
                  <c:v>88</c:v>
                </c:pt>
                <c:pt idx="2">
                  <c:v>77</c:v>
                </c:pt>
                <c:pt idx="3">
                  <c:v>36</c:v>
                </c:pt>
                <c:pt idx="4">
                  <c:v>30</c:v>
                </c:pt>
                <c:pt idx="5">
                  <c:v>19</c:v>
                </c:pt>
                <c:pt idx="6">
                  <c:v>48</c:v>
                </c:pt>
                <c:pt idx="7">
                  <c:v>40</c:v>
                </c:pt>
                <c:pt idx="8">
                  <c:v>36</c:v>
                </c:pt>
                <c:pt idx="9">
                  <c:v>29</c:v>
                </c:pt>
                <c:pt idx="10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>
          <c:spPr>
            <a:ln>
              <a:noFill/>
            </a:ln>
          </c:spPr>
        </c:serLines>
        <c:axId val="25029632"/>
        <c:axId val="25035520"/>
      </c:barChart>
      <c:catAx>
        <c:axId val="2502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5035520"/>
        <c:crosses val="autoZero"/>
        <c:auto val="1"/>
        <c:lblAlgn val="ctr"/>
        <c:lblOffset val="100"/>
        <c:noMultiLvlLbl val="0"/>
      </c:catAx>
      <c:valAx>
        <c:axId val="25035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02963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 b="1"/>
            </a:pPr>
            <a:endParaRPr lang="es-AR"/>
          </a:p>
        </c:txPr>
      </c:legendEntry>
      <c:legendEntry>
        <c:idx val="1"/>
        <c:txPr>
          <a:bodyPr/>
          <a:lstStyle/>
          <a:p>
            <a:pPr>
              <a:defRPr sz="1200" b="1"/>
            </a:pPr>
            <a:endParaRPr lang="es-AR"/>
          </a:p>
        </c:txPr>
      </c:legendEntry>
      <c:legendEntry>
        <c:idx val="2"/>
        <c:txPr>
          <a:bodyPr/>
          <a:lstStyle/>
          <a:p>
            <a:pPr>
              <a:defRPr sz="1200" b="1"/>
            </a:pPr>
            <a:endParaRPr lang="es-AR"/>
          </a:p>
        </c:txPr>
      </c:legendEntry>
      <c:layout>
        <c:manualLayout>
          <c:xMode val="edge"/>
          <c:yMode val="edge"/>
          <c:x val="0.83248294709960691"/>
          <c:y val="0.3510197893207247"/>
          <c:w val="0.15898220226027934"/>
          <c:h val="0.2775849005054756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v>Cargos Docentes Totales por Departamento</c:v>
          </c:tx>
          <c:dLbls>
            <c:txPr>
              <a:bodyPr/>
              <a:lstStyle/>
              <a:p>
                <a:pPr>
                  <a:defRPr sz="2000"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Personal!$HB$6:$HB$11</c:f>
              <c:strCache>
                <c:ptCount val="6"/>
                <c:pt idx="0">
                  <c:v>Ambiente</c:v>
                </c:pt>
                <c:pt idx="1">
                  <c:v>Biología</c:v>
                </c:pt>
                <c:pt idx="2">
                  <c:v>Exactas</c:v>
                </c:pt>
                <c:pt idx="3">
                  <c:v>Desarrollo</c:v>
                </c:pt>
                <c:pt idx="4">
                  <c:v>Ingeniería</c:v>
                </c:pt>
                <c:pt idx="5">
                  <c:v>Tecnología</c:v>
                </c:pt>
              </c:strCache>
            </c:strRef>
          </c:cat>
          <c:val>
            <c:numRef>
              <c:f>Personal!$HC$6:$HC$11</c:f>
              <c:numCache>
                <c:formatCode>General</c:formatCode>
                <c:ptCount val="6"/>
                <c:pt idx="0">
                  <c:v>62</c:v>
                </c:pt>
                <c:pt idx="1">
                  <c:v>69</c:v>
                </c:pt>
                <c:pt idx="2">
                  <c:v>71</c:v>
                </c:pt>
                <c:pt idx="3">
                  <c:v>59</c:v>
                </c:pt>
                <c:pt idx="4">
                  <c:v>56</c:v>
                </c:pt>
                <c:pt idx="5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8953797560511196"/>
          <c:y val="0.22889782741922954"/>
          <c:w val="0.14502816948734892"/>
          <c:h val="0.51354771545200273"/>
        </c:manualLayout>
      </c:layout>
      <c:overlay val="0"/>
      <c:txPr>
        <a:bodyPr/>
        <a:lstStyle/>
        <a:p>
          <a:pPr>
            <a:defRPr sz="1600" b="1"/>
          </a:pPr>
          <a:endParaRPr lang="es-A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/>
              <a:t>Rango etario según Cargo</a:t>
            </a:r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Hoja1!$L$19</c:f>
              <c:strCache>
                <c:ptCount val="1"/>
                <c:pt idx="0">
                  <c:v>Prof. Titular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Hoja1!$N$18:$R$18</c:f>
              <c:strCache>
                <c:ptCount val="5"/>
                <c:pt idx="0">
                  <c:v>≤ 35 años</c:v>
                </c:pt>
                <c:pt idx="1">
                  <c:v>36-45 años</c:v>
                </c:pt>
                <c:pt idx="2">
                  <c:v>46-55 años</c:v>
                </c:pt>
                <c:pt idx="3">
                  <c:v>56-65 años</c:v>
                </c:pt>
                <c:pt idx="4">
                  <c:v>≥65 años</c:v>
                </c:pt>
              </c:strCache>
            </c:strRef>
          </c:cat>
          <c:val>
            <c:numRef>
              <c:f>Hoja1!$N$22:$R$22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17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Hoja1!$L$23</c:f>
              <c:strCache>
                <c:ptCount val="1"/>
                <c:pt idx="0">
                  <c:v>Prof. Adj.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Hoja1!$N$26:$R$26</c:f>
              <c:numCache>
                <c:formatCode>General</c:formatCode>
                <c:ptCount val="5"/>
                <c:pt idx="0">
                  <c:v>0</c:v>
                </c:pt>
                <c:pt idx="1">
                  <c:v>11</c:v>
                </c:pt>
                <c:pt idx="2">
                  <c:v>21</c:v>
                </c:pt>
                <c:pt idx="3">
                  <c:v>33</c:v>
                </c:pt>
                <c:pt idx="4">
                  <c:v>6</c:v>
                </c:pt>
              </c:numCache>
            </c:numRef>
          </c:val>
        </c:ser>
        <c:ser>
          <c:idx val="2"/>
          <c:order val="2"/>
          <c:tx>
            <c:strRef>
              <c:f>Hoja1!$L$27</c:f>
              <c:strCache>
                <c:ptCount val="1"/>
                <c:pt idx="0">
                  <c:v>JTP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Hoja1!$N$30:$R$30</c:f>
              <c:numCache>
                <c:formatCode>General</c:formatCode>
                <c:ptCount val="5"/>
                <c:pt idx="0">
                  <c:v>8</c:v>
                </c:pt>
                <c:pt idx="1">
                  <c:v>32</c:v>
                </c:pt>
                <c:pt idx="2">
                  <c:v>50</c:v>
                </c:pt>
                <c:pt idx="3">
                  <c:v>40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Hoja1!$L$31</c:f>
              <c:strCache>
                <c:ptCount val="1"/>
                <c:pt idx="0">
                  <c:v>Ayud. Dip.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Hoja1!$N$34:$R$34</c:f>
              <c:numCache>
                <c:formatCode>General</c:formatCode>
                <c:ptCount val="5"/>
                <c:pt idx="0">
                  <c:v>36</c:v>
                </c:pt>
                <c:pt idx="1">
                  <c:v>62</c:v>
                </c:pt>
                <c:pt idx="2">
                  <c:v>30</c:v>
                </c:pt>
                <c:pt idx="3">
                  <c:v>14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9945856"/>
        <c:axId val="159947392"/>
      </c:barChart>
      <c:catAx>
        <c:axId val="1599458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59947392"/>
        <c:crosses val="autoZero"/>
        <c:auto val="1"/>
        <c:lblAlgn val="ctr"/>
        <c:lblOffset val="100"/>
        <c:noMultiLvlLbl val="0"/>
      </c:catAx>
      <c:valAx>
        <c:axId val="15994739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59945856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r"/>
      <c:overlay val="0"/>
      <c:txPr>
        <a:bodyPr/>
        <a:lstStyle/>
        <a:p>
          <a:pPr>
            <a:defRPr sz="1200" b="1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Evolución Cargos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Personal!$A$4</c:f>
              <c:strCache>
                <c:ptCount val="1"/>
                <c:pt idx="0">
                  <c:v>P.T.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(Personal!$E$4,Personal!$Y$4,Personal!$AW$4)</c:f>
              <c:numCache>
                <c:formatCode>General</c:formatCode>
                <c:ptCount val="3"/>
                <c:pt idx="0">
                  <c:v>37</c:v>
                </c:pt>
                <c:pt idx="1">
                  <c:v>38</c:v>
                </c:pt>
                <c:pt idx="2">
                  <c:v>37</c:v>
                </c:pt>
              </c:numCache>
            </c:numRef>
          </c:val>
        </c:ser>
        <c:ser>
          <c:idx val="1"/>
          <c:order val="1"/>
          <c:tx>
            <c:strRef>
              <c:f>Personal!$A$6</c:f>
              <c:strCache>
                <c:ptCount val="1"/>
                <c:pt idx="0">
                  <c:v>P.Ad.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(Personal!$E$6,Personal!$Y$6,Personal!$AW$6)</c:f>
              <c:numCache>
                <c:formatCode>General</c:formatCode>
                <c:ptCount val="3"/>
                <c:pt idx="0">
                  <c:v>72</c:v>
                </c:pt>
                <c:pt idx="1">
                  <c:v>67</c:v>
                </c:pt>
                <c:pt idx="2">
                  <c:v>70</c:v>
                </c:pt>
              </c:numCache>
            </c:numRef>
          </c:val>
        </c:ser>
        <c:ser>
          <c:idx val="2"/>
          <c:order val="2"/>
          <c:tx>
            <c:strRef>
              <c:f>Personal!$A$7</c:f>
              <c:strCache>
                <c:ptCount val="1"/>
                <c:pt idx="0">
                  <c:v>JTP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8.3337707786526691E-3"/>
                  <c:y val="0.106109988215652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779965004373942E-3"/>
                  <c:y val="8.7656077221625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777777777777779E-3"/>
                  <c:y val="0.119950421461171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(Personal!$E$7,Personal!$Y$7,Personal!$AW$7)</c:f>
              <c:numCache>
                <c:formatCode>General</c:formatCode>
                <c:ptCount val="3"/>
                <c:pt idx="0">
                  <c:v>129</c:v>
                </c:pt>
                <c:pt idx="1">
                  <c:v>124</c:v>
                </c:pt>
                <c:pt idx="2">
                  <c:v>132</c:v>
                </c:pt>
              </c:numCache>
            </c:numRef>
          </c:val>
        </c:ser>
        <c:ser>
          <c:idx val="3"/>
          <c:order val="3"/>
          <c:tx>
            <c:strRef>
              <c:f>Personal!$A$8</c:f>
              <c:strCache>
                <c:ptCount val="1"/>
                <c:pt idx="0">
                  <c:v>Ay. Dip.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7777777777777267E-3"/>
                  <c:y val="2.3067388742533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77777777777676E-3"/>
                  <c:y val="5.9975210730585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8798E-3"/>
                  <c:y val="4.6134777485066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(Personal!$E$8,Personal!$Y$8,Personal!$AW$8)</c:f>
              <c:numCache>
                <c:formatCode>General</c:formatCode>
                <c:ptCount val="3"/>
                <c:pt idx="0">
                  <c:v>132</c:v>
                </c:pt>
                <c:pt idx="1">
                  <c:v>142</c:v>
                </c:pt>
                <c:pt idx="2">
                  <c:v>139</c:v>
                </c:pt>
              </c:numCache>
            </c:numRef>
          </c:val>
        </c:ser>
        <c:ser>
          <c:idx val="4"/>
          <c:order val="4"/>
          <c:tx>
            <c:strRef>
              <c:f>Personal!$A$9</c:f>
              <c:strCache>
                <c:ptCount val="1"/>
                <c:pt idx="0">
                  <c:v>Ay. Al.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(Personal!$E$9,Personal!$Y$9,Personal!$AV$9)</c:f>
              <c:numCache>
                <c:formatCode>General</c:formatCode>
                <c:ptCount val="3"/>
                <c:pt idx="0">
                  <c:v>27</c:v>
                </c:pt>
                <c:pt idx="1">
                  <c:v>29</c:v>
                </c:pt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8"/>
        <c:overlap val="-50"/>
        <c:axId val="159850496"/>
        <c:axId val="159852032"/>
      </c:barChart>
      <c:catAx>
        <c:axId val="15985049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s-AR"/>
          </a:p>
        </c:txPr>
        <c:crossAx val="159852032"/>
        <c:crosses val="autoZero"/>
        <c:auto val="1"/>
        <c:lblAlgn val="ctr"/>
        <c:lblOffset val="100"/>
        <c:noMultiLvlLbl val="0"/>
      </c:catAx>
      <c:valAx>
        <c:axId val="1598520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Cargos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59850496"/>
        <c:crosses val="autoZero"/>
        <c:crossBetween val="between"/>
        <c:majorUnit val="25"/>
      </c:valAx>
      <c:spPr>
        <a:solidFill>
          <a:schemeClr val="bg1">
            <a:lumMod val="75000"/>
          </a:schemeClr>
        </a:solidFill>
      </c:spPr>
    </c:plotArea>
    <c:legend>
      <c:legendPos val="r"/>
      <c:overlay val="0"/>
      <c:txPr>
        <a:bodyPr/>
        <a:lstStyle/>
        <a:p>
          <a:pPr>
            <a:defRPr sz="1400" b="1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Evolución Dedicaciones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Personal!$B$3</c:f>
              <c:strCache>
                <c:ptCount val="1"/>
                <c:pt idx="0">
                  <c:v>Exc.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(Personal!$B$10,Personal!$V$10,Personal!$AT$10)</c:f>
              <c:numCache>
                <c:formatCode>General</c:formatCode>
                <c:ptCount val="3"/>
                <c:pt idx="0">
                  <c:v>79</c:v>
                </c:pt>
                <c:pt idx="1">
                  <c:v>116</c:v>
                </c:pt>
                <c:pt idx="2">
                  <c:v>128</c:v>
                </c:pt>
              </c:numCache>
            </c:numRef>
          </c:val>
        </c:ser>
        <c:ser>
          <c:idx val="1"/>
          <c:order val="1"/>
          <c:tx>
            <c:strRef>
              <c:f>Personal!$C$3</c:f>
              <c:strCache>
                <c:ptCount val="1"/>
                <c:pt idx="0">
                  <c:v>Semi.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(Personal!$C$10,Personal!$W$10,Personal!$AU$10)</c:f>
              <c:numCache>
                <c:formatCode>General</c:formatCode>
                <c:ptCount val="3"/>
                <c:pt idx="0">
                  <c:v>104</c:v>
                </c:pt>
                <c:pt idx="1">
                  <c:v>80</c:v>
                </c:pt>
                <c:pt idx="2">
                  <c:v>74</c:v>
                </c:pt>
              </c:numCache>
            </c:numRef>
          </c:val>
        </c:ser>
        <c:ser>
          <c:idx val="2"/>
          <c:order val="2"/>
          <c:tx>
            <c:strRef>
              <c:f>Personal!$D$3</c:f>
              <c:strCache>
                <c:ptCount val="1"/>
                <c:pt idx="0">
                  <c:v>Sim.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(Personal!$B$2,Personal!$V$2,Personal!$AT$2)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2016</c:v>
                </c:pt>
              </c:numCache>
            </c:numRef>
          </c:cat>
          <c:val>
            <c:numRef>
              <c:f>(Personal!$D$10,Personal!$X$10,Personal!$AV$10)</c:f>
              <c:numCache>
                <c:formatCode>General</c:formatCode>
                <c:ptCount val="3"/>
                <c:pt idx="0">
                  <c:v>215</c:v>
                </c:pt>
                <c:pt idx="1">
                  <c:v>204</c:v>
                </c:pt>
                <c:pt idx="2">
                  <c:v>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159880704"/>
        <c:axId val="159882240"/>
      </c:barChart>
      <c:catAx>
        <c:axId val="15988070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s-AR"/>
          </a:p>
        </c:txPr>
        <c:crossAx val="159882240"/>
        <c:crosses val="autoZero"/>
        <c:auto val="1"/>
        <c:lblAlgn val="ctr"/>
        <c:lblOffset val="100"/>
        <c:noMultiLvlLbl val="0"/>
      </c:catAx>
      <c:valAx>
        <c:axId val="1598822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Dedicaciones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59880704"/>
        <c:crosses val="autoZero"/>
        <c:crossBetween val="between"/>
      </c:valAx>
      <c:spPr>
        <a:solidFill>
          <a:schemeClr val="bg1">
            <a:lumMod val="75000"/>
          </a:schemeClr>
        </a:solidFill>
      </c:spPr>
    </c:plotArea>
    <c:legend>
      <c:legendPos val="r"/>
      <c:overlay val="0"/>
      <c:txPr>
        <a:bodyPr/>
        <a:lstStyle/>
        <a:p>
          <a:pPr>
            <a:defRPr sz="1400" b="1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42556-0031-44D0-AB40-A2B39D8CA425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1F76E-ED6F-4A60-97D6-139097C80E6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3358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1F76E-ED6F-4A60-97D6-139097C80E6A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249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9720F6-E7DC-4AD5-8105-679AF334BFD4}" type="datetimeFigureOut">
              <a:rPr lang="es-AR" smtClean="0"/>
              <a:t>3/12/2016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CBA7A5-52EA-427A-B1B4-E7C2E8173CFF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464496"/>
          </a:xfrm>
        </p:spPr>
        <p:txBody>
          <a:bodyPr>
            <a:normAutofit/>
          </a:bodyPr>
          <a:lstStyle/>
          <a:p>
            <a:pPr algn="ctr" fontAlgn="base"/>
            <a:r>
              <a:rPr lang="es-AR" sz="2800" b="1" dirty="0" smtClean="0">
                <a:solidFill>
                  <a:schemeClr val="tx1"/>
                </a:solidFill>
              </a:rPr>
              <a:t>Plan Estratégico Facultad de Ciencias </a:t>
            </a:r>
            <a:r>
              <a:rPr lang="es-AR" sz="2800" b="1" dirty="0">
                <a:solidFill>
                  <a:schemeClr val="tx1"/>
                </a:solidFill>
              </a:rPr>
              <a:t>Agrarias y Forestales </a:t>
            </a:r>
          </a:p>
          <a:p>
            <a:pPr algn="ctr" fontAlgn="base"/>
            <a:r>
              <a:rPr lang="es-AR" sz="2800" b="1" dirty="0">
                <a:solidFill>
                  <a:schemeClr val="tx1"/>
                </a:solidFill>
              </a:rPr>
              <a:t>2016 - 2022</a:t>
            </a:r>
          </a:p>
          <a:p>
            <a:r>
              <a:rPr lang="es-AR" sz="2800" b="1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es-AR" sz="2800" b="1" dirty="0" smtClean="0">
                <a:solidFill>
                  <a:schemeClr val="tx1"/>
                </a:solidFill>
              </a:rPr>
              <a:t>AVANCE DE LA ETAPA </a:t>
            </a:r>
            <a:r>
              <a:rPr lang="es-AR" sz="2800" b="1" dirty="0">
                <a:solidFill>
                  <a:schemeClr val="tx1"/>
                </a:solidFill>
              </a:rPr>
              <a:t>2: ELABORACION DE LAS BASES </a:t>
            </a:r>
            <a:r>
              <a:rPr lang="es-AR" sz="2800" b="1" dirty="0" smtClean="0">
                <a:solidFill>
                  <a:schemeClr val="tx1"/>
                </a:solidFill>
              </a:rPr>
              <a:t>ESTRATEGICAS</a:t>
            </a:r>
          </a:p>
          <a:p>
            <a:pPr algn="ctr"/>
            <a:r>
              <a:rPr lang="es-AR" sz="2800" b="1" dirty="0" smtClean="0">
                <a:solidFill>
                  <a:schemeClr val="tx1"/>
                </a:solidFill>
              </a:rPr>
              <a:t>- Documento base en construcción-</a:t>
            </a:r>
            <a:endParaRPr lang="es-AR" sz="2800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endParaRPr lang="es-AR" dirty="0"/>
          </a:p>
        </p:txBody>
      </p:sp>
      <p:pic>
        <p:nvPicPr>
          <p:cNvPr id="15" name="14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2088232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1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346" y="332656"/>
            <a:ext cx="1728191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74241"/>
            <a:ext cx="669962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</a:t>
            </a:r>
            <a:r>
              <a:rPr lang="es-AR" sz="3600" dirty="0"/>
              <a:t>de los Departamentos de la </a:t>
            </a:r>
            <a:r>
              <a:rPr lang="es-AR" sz="3600" dirty="0" err="1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784976" cy="511256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AR" sz="2000" dirty="0" smtClean="0"/>
              <a:t>Factores </a:t>
            </a:r>
            <a:r>
              <a:rPr lang="es-AR" sz="2000" dirty="0"/>
              <a:t>Internos (Actuales): Fortalezas </a:t>
            </a:r>
            <a:r>
              <a:rPr lang="es-AR" sz="2000" dirty="0" smtClean="0"/>
              <a:t>(3/4)</a:t>
            </a:r>
            <a:endParaRPr lang="es-AR" sz="1600" dirty="0" smtClean="0"/>
          </a:p>
          <a:p>
            <a:pPr marL="45720" indent="0">
              <a:buNone/>
            </a:pPr>
            <a:endParaRPr lang="es-AR" sz="16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Participación en unidades de investigación </a:t>
            </a:r>
            <a:r>
              <a:rPr lang="es-AR" sz="1600" b="1" dirty="0" smtClean="0"/>
              <a:t>institucional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Vinculación con actores e instituciones </a:t>
            </a:r>
            <a:r>
              <a:rPr lang="es-AR" sz="1600" b="1" dirty="0" smtClean="0"/>
              <a:t>público-privado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Aumento en la producción de </a:t>
            </a:r>
            <a:r>
              <a:rPr lang="es-AR" sz="1600" b="1" dirty="0" smtClean="0"/>
              <a:t>publicaciones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Trayectoria y articulación en investigación y </a:t>
            </a:r>
            <a:r>
              <a:rPr lang="es-AR" sz="1600" b="1" dirty="0" smtClean="0"/>
              <a:t>extensión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Contribución a formación de recursos humanos en grado y </a:t>
            </a:r>
            <a:r>
              <a:rPr lang="es-AR" sz="1600" b="1" dirty="0" smtClean="0"/>
              <a:t>posgrado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Contar con Investigadores consolidados en el CONICET, y docentes Investigadores Formados, en la </a:t>
            </a:r>
            <a:r>
              <a:rPr lang="es-AR" sz="1600" b="1" dirty="0" smtClean="0"/>
              <a:t>UNLP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Se desarrollan proyectos de investigación acreditados por la </a:t>
            </a:r>
            <a:r>
              <a:rPr lang="es-AR" sz="1600" b="1" dirty="0" smtClean="0"/>
              <a:t>UNLP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Un Instituto </a:t>
            </a:r>
            <a:r>
              <a:rPr lang="es-AR" sz="1600" b="1" dirty="0" smtClean="0"/>
              <a:t>(INFIVE)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Dos Centros </a:t>
            </a:r>
            <a:r>
              <a:rPr lang="es-AR" sz="1600" b="1" dirty="0" smtClean="0"/>
              <a:t>(CIDEFI </a:t>
            </a:r>
            <a:r>
              <a:rPr lang="es-AR" sz="1600" b="1" dirty="0"/>
              <a:t>y </a:t>
            </a:r>
            <a:r>
              <a:rPr lang="es-AR" sz="1600" b="1" dirty="0" err="1" smtClean="0"/>
              <a:t>CISaV</a:t>
            </a:r>
            <a:r>
              <a:rPr lang="es-AR" sz="1600" b="1" dirty="0" smtClean="0"/>
              <a:t>)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s-AR" sz="1600" b="1" dirty="0"/>
              <a:t>Dos Laboratorios </a:t>
            </a:r>
            <a:r>
              <a:rPr lang="es-AR" sz="1600" b="1" dirty="0" smtClean="0"/>
              <a:t>(LAMCE </a:t>
            </a:r>
            <a:r>
              <a:rPr lang="es-AR" sz="1600" b="1" dirty="0"/>
              <a:t>y </a:t>
            </a:r>
            <a:r>
              <a:rPr lang="es-AR" sz="1600" b="1" dirty="0" smtClean="0"/>
              <a:t>LIMAD)</a:t>
            </a:r>
            <a:endParaRPr lang="es-AR" sz="1600" b="1" dirty="0"/>
          </a:p>
          <a:p>
            <a:pPr marL="45720" indent="0" algn="ctr">
              <a:buNone/>
            </a:pP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9283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88640"/>
            <a:ext cx="6728535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</a:t>
            </a:r>
            <a:r>
              <a:rPr lang="es-AR" sz="3600" dirty="0"/>
              <a:t>de los Departamentos de la </a:t>
            </a:r>
            <a:r>
              <a:rPr lang="es-AR" sz="3600" dirty="0" err="1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7504" y="1484784"/>
            <a:ext cx="8928992" cy="525658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AR" sz="2000" dirty="0" smtClean="0"/>
              <a:t>DOCENCIA</a:t>
            </a:r>
          </a:p>
          <a:p>
            <a:pPr marL="45720" indent="0" algn="ctr">
              <a:buNone/>
            </a:pPr>
            <a:r>
              <a:rPr lang="es-AR" sz="2000" dirty="0" smtClean="0"/>
              <a:t>Factores </a:t>
            </a:r>
            <a:r>
              <a:rPr lang="es-AR" sz="2000" dirty="0"/>
              <a:t>Internos (Actuales): Fortalezas </a:t>
            </a:r>
            <a:r>
              <a:rPr lang="es-AR" sz="2000" dirty="0" smtClean="0"/>
              <a:t>(4/4)</a:t>
            </a:r>
          </a:p>
          <a:p>
            <a:pPr marL="45720" indent="0" algn="ctr">
              <a:buNone/>
            </a:pPr>
            <a:endParaRPr lang="es-AR" sz="1600" dirty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Realización de proyectos  y convenios de </a:t>
            </a:r>
            <a:r>
              <a:rPr lang="es-AR" sz="1600" b="1" dirty="0" smtClean="0"/>
              <a:t>extensión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Aumento en la producción de publicaciones de </a:t>
            </a:r>
            <a:r>
              <a:rPr lang="es-AR" sz="1600" b="1" dirty="0" smtClean="0"/>
              <a:t>extensión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Trayectoria y articulación en investigación y </a:t>
            </a:r>
            <a:r>
              <a:rPr lang="es-AR" sz="1600" b="1" dirty="0" smtClean="0"/>
              <a:t>extensión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Contribución a formación de recursos humanos en grado y </a:t>
            </a:r>
            <a:r>
              <a:rPr lang="es-AR" sz="1600" b="1" dirty="0" smtClean="0"/>
              <a:t>posgrado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Docentes </a:t>
            </a:r>
            <a:r>
              <a:rPr lang="es-AR" sz="1600" b="1" dirty="0"/>
              <a:t>participantes en comisiones de la Facultad y en el Departamento de Ciencias </a:t>
            </a:r>
            <a:r>
              <a:rPr lang="es-AR" sz="1600" b="1" dirty="0" smtClean="0"/>
              <a:t>Exactas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Docentes prestan su colaboración en los jurados de concursos docentes, en representación de los claustros de profesores, graduados y alumnos</a:t>
            </a:r>
          </a:p>
        </p:txBody>
      </p:sp>
    </p:spTree>
    <p:extLst>
      <p:ext uri="{BB962C8B-B14F-4D97-AF65-F5344CB8AC3E}">
        <p14:creationId xmlns:p14="http://schemas.microsoft.com/office/powerpoint/2010/main" val="17929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16632"/>
            <a:ext cx="6728535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</a:t>
            </a:r>
            <a:r>
              <a:rPr lang="es-AR" sz="3600" dirty="0"/>
              <a:t>de los Departamentos de la </a:t>
            </a:r>
            <a:r>
              <a:rPr lang="es-AR" sz="3600" dirty="0" err="1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784976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AR" sz="2000" dirty="0" smtClean="0"/>
              <a:t>Factores externos (potenciales): Oportunidades</a:t>
            </a:r>
          </a:p>
          <a:p>
            <a:pPr marL="45720" indent="0">
              <a:buNone/>
            </a:pPr>
            <a:endParaRPr lang="es-AR" sz="1600" dirty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Vinculación con campos de la </a:t>
            </a:r>
            <a:r>
              <a:rPr lang="es-AR" sz="1600" b="1" dirty="0" smtClean="0"/>
              <a:t>UNLP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Estrecha cooperación con el centros de investigación UNLP-CONICET teniendo disponibilidad de equipamiento y recursos para el desarrollo de proyectos de </a:t>
            </a:r>
            <a:r>
              <a:rPr lang="es-AR" sz="1600" b="1" dirty="0" smtClean="0"/>
              <a:t>cooperación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Cooperaciones </a:t>
            </a:r>
            <a:r>
              <a:rPr lang="es-AR" sz="1600" b="1" dirty="0"/>
              <a:t>con el </a:t>
            </a:r>
            <a:r>
              <a:rPr lang="es-AR" sz="1600" b="1" dirty="0" smtClean="0"/>
              <a:t>extranjero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Vinculación con actores e instituciones </a:t>
            </a:r>
            <a:r>
              <a:rPr lang="es-AR" sz="1600" b="1" dirty="0" smtClean="0"/>
              <a:t>público-privado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Continuidad en procesos de extensión con agricultores de la región</a:t>
            </a:r>
          </a:p>
        </p:txBody>
      </p:sp>
    </p:spTree>
    <p:extLst>
      <p:ext uri="{BB962C8B-B14F-4D97-AF65-F5344CB8AC3E}">
        <p14:creationId xmlns:p14="http://schemas.microsoft.com/office/powerpoint/2010/main" val="35870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spcBef>
                <a:spcPct val="0"/>
              </a:spcBef>
              <a:buSzPct val="128000"/>
              <a:buNone/>
            </a:pPr>
            <a:r>
              <a:rPr lang="es-AR" sz="46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II. LOS DATOS </a:t>
            </a:r>
            <a:endParaRPr lang="es-AR" sz="46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lnSpc>
                <a:spcPct val="150000"/>
              </a:lnSpc>
              <a:spcBef>
                <a:spcPct val="0"/>
              </a:spcBef>
              <a:buSzPct val="128000"/>
              <a:buNone/>
            </a:pPr>
            <a:r>
              <a:rPr lang="es-AR" sz="46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DE </a:t>
            </a:r>
            <a:r>
              <a:rPr lang="es-AR" sz="46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LA FACULTAD</a:t>
            </a:r>
          </a:p>
        </p:txBody>
      </p:sp>
    </p:spTree>
    <p:extLst>
      <p:ext uri="{BB962C8B-B14F-4D97-AF65-F5344CB8AC3E}">
        <p14:creationId xmlns:p14="http://schemas.microsoft.com/office/powerpoint/2010/main" val="3834394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/>
              <a:t>Docencia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784976" cy="5400600"/>
          </a:xfrm>
        </p:spPr>
        <p:txBody>
          <a:bodyPr/>
          <a:lstStyle/>
          <a:p>
            <a:pPr>
              <a:buClrTx/>
              <a:buFont typeface="Arial" pitchFamily="34" charset="0"/>
              <a:buChar char="•"/>
            </a:pPr>
            <a:r>
              <a:rPr lang="es-AR" sz="2400" dirty="0" smtClean="0"/>
              <a:t>Grado</a:t>
            </a:r>
          </a:p>
          <a:p>
            <a:pPr marL="45720" indent="0">
              <a:buClrTx/>
              <a:buNone/>
            </a:pPr>
            <a:endParaRPr lang="es-AR" dirty="0" smtClean="0"/>
          </a:p>
          <a:p>
            <a:pPr lvl="1">
              <a:buClrTx/>
              <a:buFont typeface="Wingdings" pitchFamily="2" charset="2"/>
              <a:buChar char="§"/>
            </a:pPr>
            <a:r>
              <a:rPr lang="es-AR" dirty="0" smtClean="0"/>
              <a:t>Evolución Población (Total y por Carrera)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s-AR" dirty="0" smtClean="0"/>
              <a:t>Inscriptos, Ingresantes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s-AR" dirty="0" smtClean="0"/>
              <a:t>Graduados (Evolución según Carrera, Evolución del Promedio con y sin aplazo)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s-AR" dirty="0" smtClean="0"/>
              <a:t>Duración Promedio de Carrera (Inscripción-Defensa de Trabajo Final, Tiempo transcurrido entre la última materia aprobada y la Defensa del Trabajo Final)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s-AR" dirty="0" smtClean="0"/>
              <a:t>Alumnos de una cohorte de ingreso que no se reinscriben al año siguiente (deserción en 1er Año)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s-AR" dirty="0" smtClean="0"/>
              <a:t>Relación alumno-docente, alumno-docente con dedicación exclusiva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5121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/>
              <a:t>Docencia: Grado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01569349"/>
              </p:ext>
            </p:extLst>
          </p:nvPr>
        </p:nvGraphicFramePr>
        <p:xfrm>
          <a:off x="755576" y="1412781"/>
          <a:ext cx="7560839" cy="470436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83055"/>
                <a:gridCol w="1569446"/>
                <a:gridCol w="1569446"/>
                <a:gridCol w="1569446"/>
                <a:gridCol w="1569446"/>
              </a:tblGrid>
              <a:tr h="29162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 smtClean="0">
                          <a:effectLst/>
                        </a:rPr>
                        <a:t>Población </a:t>
                      </a:r>
                      <a:r>
                        <a:rPr lang="es-AR" sz="1600" b="1" dirty="0">
                          <a:effectLst/>
                        </a:rPr>
                        <a:t>Total </a:t>
                      </a:r>
                      <a:r>
                        <a:rPr lang="es-AR" sz="1600" b="1" dirty="0" err="1">
                          <a:effectLst/>
                        </a:rPr>
                        <a:t>FCAyF</a:t>
                      </a:r>
                      <a:r>
                        <a:rPr lang="es-AR" sz="1600" b="1" dirty="0">
                          <a:effectLst/>
                        </a:rPr>
                        <a:t> y por </a:t>
                      </a:r>
                      <a:r>
                        <a:rPr lang="es-AR" sz="1800" b="1" dirty="0">
                          <a:effectLst/>
                        </a:rPr>
                        <a:t>Carrera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Año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Agronomía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Forestal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Total FCAyF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% UNLP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2005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1.467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250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1.717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1,93%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2006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1.486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193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1.679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1,92%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2007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1.352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170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1.522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1,69%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2008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1.437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204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1.641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1,79%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2009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1.472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206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1.678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1,70%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2010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1.580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187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1.767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1,65%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2011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1.603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202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1.805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1,66%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2012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1.704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210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1.914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1,72%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2013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1.554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224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1.778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1,62%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2014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1.509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219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1.728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1,60%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2015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1.387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211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1.598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306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2016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1.191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195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1.386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Promedio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1.479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206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1.684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AR" sz="14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29162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Fuente: SIU ARAUCANO y Anuario UNLP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81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Grado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28263832"/>
              </p:ext>
            </p:extLst>
          </p:nvPr>
        </p:nvGraphicFramePr>
        <p:xfrm>
          <a:off x="107950" y="1412875"/>
          <a:ext cx="8928100" cy="532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9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Grado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51134900"/>
              </p:ext>
            </p:extLst>
          </p:nvPr>
        </p:nvGraphicFramePr>
        <p:xfrm>
          <a:off x="251521" y="1124743"/>
          <a:ext cx="8496942" cy="5544616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885381"/>
                <a:gridCol w="1023032"/>
                <a:gridCol w="1204866"/>
                <a:gridCol w="1167480"/>
                <a:gridCol w="1140290"/>
                <a:gridCol w="1006039"/>
                <a:gridCol w="992442"/>
                <a:gridCol w="1077412"/>
              </a:tblGrid>
              <a:tr h="663986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dirty="0" smtClean="0">
                          <a:effectLst/>
                        </a:rPr>
                        <a:t>Evolución </a:t>
                      </a:r>
                      <a:r>
                        <a:rPr lang="es-AR" sz="1800" dirty="0">
                          <a:effectLst/>
                        </a:rPr>
                        <a:t>de Inscriptos e Ingresantes </a:t>
                      </a:r>
                      <a:r>
                        <a:rPr lang="es-AR" sz="1800" dirty="0" err="1">
                          <a:effectLst/>
                        </a:rPr>
                        <a:t>FCAyF</a:t>
                      </a:r>
                      <a:r>
                        <a:rPr lang="es-AR" sz="1800" dirty="0">
                          <a:effectLst/>
                        </a:rPr>
                        <a:t> y relación con la UNLP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896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Año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Inscriptos </a:t>
                      </a:r>
                      <a:r>
                        <a:rPr lang="es-AR" sz="1400" dirty="0" err="1">
                          <a:effectLst/>
                        </a:rPr>
                        <a:t>FCAyF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Insc FCAyF/Insc UNLP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Ingresantes FCAyF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Ingr FCAyF/Ing UNLP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Ingr/Insc % FCAyF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Ingr/Insc % UNLP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Ingres./ Alumnos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2005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353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1,48%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347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1,91%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98,30%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76,17%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20,21%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2006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328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1,49%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322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1,73%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98,17%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84,52%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19,18%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2007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271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1,14%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251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1,22%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92,62%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87,09%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16,49%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2008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343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1,54%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278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1,48%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81,05%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84,11%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16,94%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2009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342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1,51%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275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1,45%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80,41%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83,56%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16,39%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2010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292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1,14%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238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1,03%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81,51%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90,65%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13,47%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2011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256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1,08%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203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1,05%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79,30%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82,12%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11,25%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2012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305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1,18%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223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1,03%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73,11%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83,59%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11,65%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2013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341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1,34%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303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1,42%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88,86%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83,88%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17,04%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2014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305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1,18%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225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1,04%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73,77%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83,31%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13,02%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3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Promedio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314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1,31%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267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1,34%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85%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84%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16%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331993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/>
                        <a:t>Fuente SIU ARAUCANO y Anuario UNLP</a:t>
                      </a: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33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Grado</a:t>
            </a:r>
          </a:p>
        </p:txBody>
      </p:sp>
      <p:graphicFrame>
        <p:nvGraphicFramePr>
          <p:cNvPr id="4" name="2 Gráfico" title="Evol. Inscrip / Evol. Ingres.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21359619"/>
              </p:ext>
            </p:extLst>
          </p:nvPr>
        </p:nvGraphicFramePr>
        <p:xfrm>
          <a:off x="107504" y="1412776"/>
          <a:ext cx="8856663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59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Grado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56382236"/>
              </p:ext>
            </p:extLst>
          </p:nvPr>
        </p:nvGraphicFramePr>
        <p:xfrm>
          <a:off x="179512" y="1988840"/>
          <a:ext cx="8712970" cy="3082488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792088"/>
                <a:gridCol w="576064"/>
                <a:gridCol w="576064"/>
                <a:gridCol w="648072"/>
                <a:gridCol w="648072"/>
                <a:gridCol w="576064"/>
                <a:gridCol w="648072"/>
                <a:gridCol w="648072"/>
                <a:gridCol w="648072"/>
                <a:gridCol w="648072"/>
                <a:gridCol w="576064"/>
                <a:gridCol w="576064"/>
                <a:gridCol w="648072"/>
                <a:gridCol w="504058"/>
              </a:tblGrid>
              <a:tr h="252786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dirty="0" smtClean="0">
                          <a:effectLst/>
                        </a:rPr>
                        <a:t>Evolución </a:t>
                      </a:r>
                      <a:r>
                        <a:rPr lang="es-AR" sz="2000" dirty="0">
                          <a:effectLst/>
                        </a:rPr>
                        <a:t>de Ingresantes por Carrera</a:t>
                      </a:r>
                      <a:endParaRPr lang="es-AR" sz="2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450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Indicador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2005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2006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2007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2008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2009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2010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2011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2012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2013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2014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2015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2016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 err="1" smtClean="0">
                          <a:effectLst/>
                        </a:rPr>
                        <a:t>Prom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521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Agronomía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317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306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229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232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246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205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169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196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243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182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190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181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225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502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Forestal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30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16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22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46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29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33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34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27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60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43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43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484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Total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347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322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251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278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275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238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203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223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303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225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236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224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260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520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Relación Agro/</a:t>
                      </a:r>
                      <a:r>
                        <a:rPr lang="es-AR" sz="1100" dirty="0" err="1">
                          <a:effectLst/>
                        </a:rPr>
                        <a:t>Ftal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11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19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10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8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7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 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52786">
                <a:tc grid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800" dirty="0">
                          <a:effectLst/>
                        </a:rPr>
                        <a:t>Fuente: </a:t>
                      </a:r>
                      <a:r>
                        <a:rPr lang="es-AR" sz="800" dirty="0" err="1">
                          <a:effectLst/>
                        </a:rPr>
                        <a:t>Siu</a:t>
                      </a:r>
                      <a:r>
                        <a:rPr lang="es-AR" sz="800" dirty="0">
                          <a:effectLst/>
                        </a:rPr>
                        <a:t> Araucano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9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848872" cy="5505792"/>
          </a:xfr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es-AR" sz="2800" b="1" dirty="0">
                <a:solidFill>
                  <a:schemeClr val="tx1"/>
                </a:solidFill>
              </a:rPr>
              <a:t>LAS BASES ESTRATEGICAS </a:t>
            </a:r>
            <a:r>
              <a:rPr lang="es-AR" sz="2800" b="1" dirty="0" smtClean="0">
                <a:solidFill>
                  <a:schemeClr val="tx1"/>
                </a:solidFill>
              </a:rPr>
              <a:t>CONTENDRÁN: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s-AR" sz="2800" b="1" dirty="0" smtClean="0">
                <a:solidFill>
                  <a:schemeClr val="tx1"/>
                </a:solidFill>
              </a:rPr>
              <a:t>I. EL </a:t>
            </a:r>
            <a:r>
              <a:rPr lang="es-AR" sz="2800" b="1" dirty="0">
                <a:solidFill>
                  <a:schemeClr val="tx1"/>
                </a:solidFill>
              </a:rPr>
              <a:t>ANALISIS </a:t>
            </a:r>
            <a:r>
              <a:rPr lang="es-AR" sz="2800" b="1" dirty="0" smtClean="0">
                <a:solidFill>
                  <a:schemeClr val="tx1"/>
                </a:solidFill>
              </a:rPr>
              <a:t>FODA –de los </a:t>
            </a:r>
            <a:r>
              <a:rPr lang="es-AR" sz="2800" b="1" dirty="0" err="1" smtClean="0">
                <a:solidFill>
                  <a:schemeClr val="tx1"/>
                </a:solidFill>
              </a:rPr>
              <a:t>Deptos</a:t>
            </a:r>
            <a:r>
              <a:rPr lang="es-AR" sz="2800" b="1" dirty="0" smtClean="0">
                <a:solidFill>
                  <a:schemeClr val="tx1"/>
                </a:solidFill>
              </a:rPr>
              <a:t>-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s-AR" sz="2800" b="1" dirty="0" smtClean="0">
                <a:solidFill>
                  <a:schemeClr val="tx1"/>
                </a:solidFill>
              </a:rPr>
              <a:t>II. LOS </a:t>
            </a:r>
            <a:r>
              <a:rPr lang="es-AR" sz="2800" b="1" dirty="0">
                <a:solidFill>
                  <a:schemeClr val="tx1"/>
                </a:solidFill>
              </a:rPr>
              <a:t>DATOS DE LA </a:t>
            </a:r>
            <a:r>
              <a:rPr lang="es-AR" sz="2800" b="1" dirty="0" smtClean="0">
                <a:solidFill>
                  <a:schemeClr val="tx1"/>
                </a:solidFill>
              </a:rPr>
              <a:t>FACULTAD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s-AR" sz="2800" b="1" dirty="0" smtClean="0">
                <a:solidFill>
                  <a:schemeClr val="tx1"/>
                </a:solidFill>
              </a:rPr>
              <a:t>III. EL </a:t>
            </a:r>
            <a:r>
              <a:rPr lang="es-AR" sz="2800" b="1" dirty="0">
                <a:solidFill>
                  <a:schemeClr val="tx1"/>
                </a:solidFill>
              </a:rPr>
              <a:t>LISTADO DE PROBLEMAS. </a:t>
            </a:r>
            <a:endParaRPr lang="es-AR" sz="2800" b="1" dirty="0" smtClean="0">
              <a:solidFill>
                <a:schemeClr val="tx1"/>
              </a:solidFill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es-AR" sz="2800" b="1" dirty="0" smtClean="0">
                <a:solidFill>
                  <a:schemeClr val="tx1"/>
                </a:solidFill>
              </a:rPr>
              <a:t>-todos referidos a los ejes estratégicos-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s-AR" sz="2800" b="1" dirty="0" smtClean="0">
                <a:solidFill>
                  <a:schemeClr val="tx1"/>
                </a:solidFill>
              </a:rPr>
              <a:t>IV. LA </a:t>
            </a:r>
            <a:r>
              <a:rPr lang="es-AR" sz="2800" b="1" dirty="0">
                <a:solidFill>
                  <a:schemeClr val="tx1"/>
                </a:solidFill>
              </a:rPr>
              <a:t>MISIÓN, LA VISIÓN Y VALORES DE LA FACULTAD</a:t>
            </a:r>
          </a:p>
        </p:txBody>
      </p:sp>
    </p:spTree>
    <p:extLst>
      <p:ext uri="{BB962C8B-B14F-4D97-AF65-F5344CB8AC3E}">
        <p14:creationId xmlns:p14="http://schemas.microsoft.com/office/powerpoint/2010/main" val="1385785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Grado</a:t>
            </a:r>
          </a:p>
        </p:txBody>
      </p:sp>
      <p:graphicFrame>
        <p:nvGraphicFramePr>
          <p:cNvPr id="8" name="20 Gráfic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53408376"/>
              </p:ext>
            </p:extLst>
          </p:nvPr>
        </p:nvGraphicFramePr>
        <p:xfrm>
          <a:off x="179512" y="1124744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59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Grado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5373862"/>
              </p:ext>
            </p:extLst>
          </p:nvPr>
        </p:nvGraphicFramePr>
        <p:xfrm>
          <a:off x="107507" y="1196749"/>
          <a:ext cx="8928987" cy="5544613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672728"/>
                <a:gridCol w="503547"/>
                <a:gridCol w="537862"/>
                <a:gridCol w="537862"/>
                <a:gridCol w="503547"/>
                <a:gridCol w="537862"/>
                <a:gridCol w="537862"/>
                <a:gridCol w="687890"/>
                <a:gridCol w="503547"/>
                <a:gridCol w="671928"/>
                <a:gridCol w="671928"/>
                <a:gridCol w="503547"/>
                <a:gridCol w="671928"/>
                <a:gridCol w="671928"/>
                <a:gridCol w="715021"/>
              </a:tblGrid>
              <a:tr h="325147"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Evolución de Graduados según Carrera y Plan de Estudio con y sin TFC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251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Año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Plan 7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Plan 8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Total P7&amp;8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Plan anterior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Graduados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% Plan 7&amp;8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4226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Agro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 err="1">
                          <a:effectLst/>
                        </a:rPr>
                        <a:t>Ftal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Total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Agro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 err="1">
                          <a:effectLst/>
                        </a:rPr>
                        <a:t>Ftal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Total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Agro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 err="1">
                          <a:effectLst/>
                        </a:rPr>
                        <a:t>Ftal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Total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Agro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 err="1">
                          <a:effectLst/>
                        </a:rPr>
                        <a:t>Ftal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Total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2005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12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84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20,2%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2006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49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13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59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15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16,2%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2007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23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48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69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9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29,5%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2008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17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0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44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16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43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69,8%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2009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35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46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0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46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19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9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62,2%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2010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40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15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16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72,4%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2011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39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7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0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46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46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8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85,2%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2012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0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48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4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86,5%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2013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35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3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62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10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88,9%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2014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26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58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89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82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10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92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96,7%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2015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47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80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6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86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91,9%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2016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14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28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29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41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97,7%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Total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281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349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191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10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201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550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235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46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281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707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124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831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66,2%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25147">
                <a:tc gridSpan="1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800" dirty="0">
                          <a:effectLst/>
                        </a:rPr>
                        <a:t>Fuente: Anuario UNLP y </a:t>
                      </a:r>
                      <a:r>
                        <a:rPr lang="es-AR" sz="800" dirty="0" err="1">
                          <a:effectLst/>
                        </a:rPr>
                        <a:t>Cespi</a:t>
                      </a:r>
                      <a:r>
                        <a:rPr lang="es-AR" sz="800" dirty="0">
                          <a:effectLst/>
                        </a:rPr>
                        <a:t> (datos hasta 03/11/16) 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0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Grado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98190610"/>
              </p:ext>
            </p:extLst>
          </p:nvPr>
        </p:nvGraphicFramePr>
        <p:xfrm>
          <a:off x="107950" y="1412875"/>
          <a:ext cx="8856663" cy="532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38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Grado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79201250"/>
              </p:ext>
            </p:extLst>
          </p:nvPr>
        </p:nvGraphicFramePr>
        <p:xfrm>
          <a:off x="107950" y="1412875"/>
          <a:ext cx="8928100" cy="532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25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712968" cy="52565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AR" sz="2400" dirty="0" smtClean="0"/>
              <a:t>Docentes</a:t>
            </a:r>
          </a:p>
          <a:p>
            <a:pPr marL="45720" indent="0">
              <a:buNone/>
            </a:pPr>
            <a:r>
              <a:rPr lang="es-AR" sz="2400" dirty="0"/>
              <a:t>	</a:t>
            </a:r>
            <a:endParaRPr lang="es-AR" sz="2400" dirty="0" smtClean="0"/>
          </a:p>
          <a:p>
            <a:pPr marL="45720" indent="0">
              <a:buNone/>
            </a:pPr>
            <a:r>
              <a:rPr lang="es-AR" sz="2400" dirty="0" smtClean="0"/>
              <a:t>	</a:t>
            </a:r>
          </a:p>
          <a:p>
            <a:pPr lvl="1">
              <a:buFont typeface="Wingdings" pitchFamily="2" charset="2"/>
              <a:buChar char="§"/>
            </a:pPr>
            <a:r>
              <a:rPr lang="es-AR" sz="2400" dirty="0" smtClean="0"/>
              <a:t>Distribución de cargos y dedicaciones para ambas 	Carreras por Departamento</a:t>
            </a:r>
          </a:p>
          <a:p>
            <a:pPr>
              <a:buFont typeface="Wingdings" pitchFamily="2" charset="2"/>
              <a:buChar char="§"/>
            </a:pPr>
            <a:endParaRPr lang="es-AR" sz="2800" dirty="0"/>
          </a:p>
          <a:p>
            <a:pPr lvl="1">
              <a:buFont typeface="Wingdings" pitchFamily="2" charset="2"/>
              <a:buChar char="§"/>
            </a:pPr>
            <a:r>
              <a:rPr lang="es-AR" sz="2400" dirty="0" smtClean="0"/>
              <a:t>Rango etario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4895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</a:t>
            </a:r>
            <a:r>
              <a:rPr lang="es-AR" dirty="0" smtClean="0"/>
              <a:t>Docentes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7455121"/>
              </p:ext>
            </p:extLst>
          </p:nvPr>
        </p:nvGraphicFramePr>
        <p:xfrm>
          <a:off x="107504" y="1286699"/>
          <a:ext cx="8856983" cy="5480432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864096"/>
                <a:gridCol w="648072"/>
                <a:gridCol w="504056"/>
                <a:gridCol w="576064"/>
                <a:gridCol w="504056"/>
                <a:gridCol w="504056"/>
                <a:gridCol w="504056"/>
                <a:gridCol w="576064"/>
                <a:gridCol w="504056"/>
                <a:gridCol w="504056"/>
                <a:gridCol w="432048"/>
                <a:gridCol w="360040"/>
                <a:gridCol w="504056"/>
                <a:gridCol w="432048"/>
                <a:gridCol w="398161"/>
                <a:gridCol w="520999"/>
                <a:gridCol w="520999"/>
              </a:tblGrid>
              <a:tr h="300624">
                <a:tc gridSpan="1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Distribución de cargos y dedicaciones para ambas </a:t>
                      </a:r>
                      <a:r>
                        <a:rPr lang="es-AR" sz="1400" dirty="0" smtClean="0">
                          <a:effectLst/>
                        </a:rPr>
                        <a:t>Carreras por </a:t>
                      </a:r>
                      <a:r>
                        <a:rPr lang="es-AR" sz="1400" dirty="0">
                          <a:effectLst/>
                        </a:rPr>
                        <a:t>Departamento en el año 2016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55956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 err="1" smtClean="0">
                          <a:effectLst/>
                        </a:rPr>
                        <a:t>Depto</a:t>
                      </a:r>
                      <a:endParaRPr lang="es-AR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PT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PA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JTP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AD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AAR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Total 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 err="1">
                          <a:effectLst/>
                        </a:rPr>
                        <a:t>Equiv</a:t>
                      </a:r>
                      <a:r>
                        <a:rPr lang="es-AR" sz="1000" b="1" dirty="0">
                          <a:effectLst/>
                        </a:rPr>
                        <a:t> DDE</a:t>
                      </a:r>
                      <a:endParaRPr lang="es-AR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</a:tr>
              <a:tr h="294980">
                <a:tc gridSpan="2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X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S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E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X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S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E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X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S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E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X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S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E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X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06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Ambiente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err="1">
                          <a:effectLst/>
                        </a:rPr>
                        <a:t>Dedic</a:t>
                      </a:r>
                      <a:r>
                        <a:rPr lang="es-AR" sz="1200" dirty="0">
                          <a:effectLst/>
                        </a:rPr>
                        <a:t>.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0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5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5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2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4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6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8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8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13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3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4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34,5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</a:tr>
              <a:tr h="30062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Cargos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06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Biología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err="1">
                          <a:effectLst/>
                        </a:rPr>
                        <a:t>Dedic</a:t>
                      </a:r>
                      <a:r>
                        <a:rPr lang="es-AR" sz="1200" dirty="0">
                          <a:effectLst/>
                        </a:rPr>
                        <a:t>.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3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8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17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37,25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</a:tr>
              <a:tr h="30062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Cargos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06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Exactas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err="1">
                          <a:effectLst/>
                        </a:rPr>
                        <a:t>Dedic</a:t>
                      </a:r>
                      <a:r>
                        <a:rPr lang="es-AR" sz="1200" dirty="0">
                          <a:effectLst/>
                        </a:rPr>
                        <a:t>.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0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4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10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22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</a:tr>
              <a:tr h="30062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Cargos</a:t>
                      </a:r>
                      <a:endParaRPr lang="es-AR" sz="12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11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24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06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Desarrollo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err="1">
                          <a:effectLst/>
                        </a:rPr>
                        <a:t>Dedic</a:t>
                      </a:r>
                      <a:r>
                        <a:rPr lang="es-AR" sz="1200" dirty="0">
                          <a:effectLst/>
                        </a:rPr>
                        <a:t>.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2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8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16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29,25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</a:tr>
              <a:tr h="30062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Cargos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16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06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Ingeniería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err="1">
                          <a:effectLst/>
                        </a:rPr>
                        <a:t>Dedic</a:t>
                      </a:r>
                      <a:r>
                        <a:rPr lang="es-AR" sz="1200" dirty="0">
                          <a:effectLst/>
                        </a:rPr>
                        <a:t>.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7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10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13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56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</a:tr>
              <a:tr h="30062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Cargos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6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18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06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Tecnología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 err="1">
                          <a:effectLst/>
                        </a:rPr>
                        <a:t>Dedic</a:t>
                      </a:r>
                      <a:r>
                        <a:rPr lang="es-AR" sz="1200" dirty="0">
                          <a:effectLst/>
                        </a:rPr>
                        <a:t>.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0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0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2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9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14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65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38,5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</a:tr>
              <a:tr h="30062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Cargos</a:t>
                      </a:r>
                      <a:endParaRPr lang="es-AR" sz="12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3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45093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050" dirty="0">
                          <a:effectLst/>
                        </a:rPr>
                        <a:t>Total dedicaciones</a:t>
                      </a:r>
                      <a:endParaRPr lang="es-AR" sz="105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6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23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21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51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42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95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19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21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382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201,5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</a:tr>
              <a:tr h="30062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050" dirty="0">
                          <a:effectLst/>
                        </a:rPr>
                        <a:t>Total Cargos</a:t>
                      </a:r>
                      <a:endParaRPr lang="es-AR" sz="105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33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68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>
                          <a:effectLst/>
                        </a:rPr>
                        <a:t>125</a:t>
                      </a:r>
                      <a:endParaRPr lang="es-AR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effectLst/>
                        </a:rPr>
                        <a:t>135</a:t>
                      </a:r>
                      <a:endParaRPr lang="es-AR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18635">
                <a:tc gridSpan="1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900" dirty="0">
                          <a:effectLst/>
                        </a:rPr>
                        <a:t>Referencias: PT (Profesor Titular); PA (Profesor Adjunto); JTP (Jefe de Trabajos Prácticos); AD (Ayudante Diplomado); AAR (Ayudante alumno rentado); E (Dedicación exclusiva); S (Dedicación </a:t>
                      </a:r>
                      <a:r>
                        <a:rPr lang="es-AR" sz="900" dirty="0" err="1">
                          <a:effectLst/>
                        </a:rPr>
                        <a:t>Semi</a:t>
                      </a:r>
                      <a:r>
                        <a:rPr lang="es-AR" sz="900" dirty="0">
                          <a:effectLst/>
                        </a:rPr>
                        <a:t>-exclusiva); X (Dedicación Simple) y </a:t>
                      </a:r>
                      <a:r>
                        <a:rPr lang="es-AR" sz="900" dirty="0" err="1">
                          <a:effectLst/>
                        </a:rPr>
                        <a:t>Equiv</a:t>
                      </a:r>
                      <a:r>
                        <a:rPr lang="es-AR" sz="900" dirty="0">
                          <a:effectLst/>
                        </a:rPr>
                        <a:t> DDE (Equivalente a Dedicación exclusiva)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57" marR="34657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86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Docentes</a:t>
            </a:r>
          </a:p>
        </p:txBody>
      </p:sp>
      <p:graphicFrame>
        <p:nvGraphicFramePr>
          <p:cNvPr id="4" name="Imagen 1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56176404"/>
              </p:ext>
            </p:extLst>
          </p:nvPr>
        </p:nvGraphicFramePr>
        <p:xfrm>
          <a:off x="107950" y="1412875"/>
          <a:ext cx="8928100" cy="532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19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Docentes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96649833"/>
              </p:ext>
            </p:extLst>
          </p:nvPr>
        </p:nvGraphicFramePr>
        <p:xfrm>
          <a:off x="107507" y="1412783"/>
          <a:ext cx="8928989" cy="532858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13112"/>
                <a:gridCol w="1074843"/>
                <a:gridCol w="1235149"/>
                <a:gridCol w="1235149"/>
                <a:gridCol w="1235149"/>
                <a:gridCol w="1235149"/>
                <a:gridCol w="1014400"/>
                <a:gridCol w="586038"/>
              </a:tblGrid>
              <a:tr h="266972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Rango Etario Docente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523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Cargo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Dedic.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≤ 35 años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36-45 años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46-55 años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56-65 años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≥65 años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Total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Prof. Titular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 err="1">
                          <a:effectLst/>
                        </a:rPr>
                        <a:t>Excl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5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9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26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Semi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5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Simp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 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5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Total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0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0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8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17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36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Prof. Adj.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Excl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6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8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14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4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Semi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1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4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10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16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Simp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4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9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9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23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Total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0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33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6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71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JTP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Excl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20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45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Semi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4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16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35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Simp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16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14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18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52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Total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8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50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40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132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Ayud. Dip.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Excl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7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9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5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24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Semi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4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3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 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20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Simp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25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41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22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10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99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Total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36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62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30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14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1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143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2669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Total Rango de edad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44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105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109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</a:rPr>
                        <a:t>104</a:t>
                      </a:r>
                      <a:endParaRPr lang="es-AR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20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382</a:t>
                      </a:r>
                      <a:endParaRPr lang="es-AR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6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/>
              <a:t>Docencia: Docentes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57633224"/>
              </p:ext>
            </p:extLst>
          </p:nvPr>
        </p:nvGraphicFramePr>
        <p:xfrm>
          <a:off x="107950" y="1341438"/>
          <a:ext cx="8928100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56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Investigación y Vinculación Tecnológica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484784"/>
            <a:ext cx="8712968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s-AR" sz="16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800" b="1" dirty="0" smtClean="0"/>
              <a:t>Docentes Investigadores en </a:t>
            </a:r>
            <a:r>
              <a:rPr lang="es-AR" sz="1800" b="1" dirty="0"/>
              <a:t>el Programa de Incentivos por Dedicación a la </a:t>
            </a:r>
            <a:r>
              <a:rPr lang="es-AR" sz="1800" b="1" dirty="0" smtClean="0"/>
              <a:t>investigación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800" b="1" dirty="0"/>
              <a:t>Institutos , Centros, Laboratorios y UPIDES por Unidad Académica </a:t>
            </a:r>
            <a:endParaRPr lang="es-AR" sz="18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800" b="1" dirty="0"/>
              <a:t>Becarios UNLP discriminados y tipo de </a:t>
            </a:r>
            <a:r>
              <a:rPr lang="es-AR" sz="1800" b="1" dirty="0" smtClean="0"/>
              <a:t>Beca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800" b="1" dirty="0"/>
              <a:t>Composición de los investigadores (CONICET/CIC/UNLP)</a:t>
            </a:r>
            <a:endParaRPr lang="es-AR" sz="1800" dirty="0"/>
          </a:p>
          <a:p>
            <a:pPr lvl="0">
              <a:buClrTx/>
              <a:buFont typeface="Arial" pitchFamily="34" charset="0"/>
              <a:buChar char="•"/>
            </a:pPr>
            <a:r>
              <a:rPr lang="es-AR" sz="1800" b="1" dirty="0"/>
              <a:t>Proyectos de Investigación en ejecución, acreditados por la UNLP, discriminados</a:t>
            </a:r>
            <a:endParaRPr lang="es-AR" sz="1800" dirty="0"/>
          </a:p>
          <a:p>
            <a:pPr lvl="0">
              <a:buClrTx/>
              <a:buFont typeface="Arial" pitchFamily="34" charset="0"/>
              <a:buChar char="•"/>
            </a:pPr>
            <a:r>
              <a:rPr lang="es-AR" sz="1800" b="1" dirty="0"/>
              <a:t>Áreas temáticas de proyectos de investigación</a:t>
            </a:r>
            <a:endParaRPr lang="es-AR" sz="1800" dirty="0"/>
          </a:p>
          <a:p>
            <a:pPr>
              <a:buClrTx/>
              <a:buFont typeface="Arial" pitchFamily="34" charset="0"/>
              <a:buChar char="•"/>
            </a:pPr>
            <a:r>
              <a:rPr lang="es-AR" sz="1800" b="1" dirty="0"/>
              <a:t>Resultados de Investigaciones: Publicaciones científicas y actas de congresos con y sin </a:t>
            </a:r>
            <a:r>
              <a:rPr lang="es-AR" sz="1800" b="1" dirty="0" err="1"/>
              <a:t>referato</a:t>
            </a:r>
            <a:r>
              <a:rPr lang="es-AR" sz="1800" b="1" dirty="0"/>
              <a:t> y otros resultados de investigaciones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9895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/>
              <a:t>Ejes Estratégicos del Plan Estratégico </a:t>
            </a:r>
            <a:r>
              <a:rPr lang="es-AR" dirty="0" err="1" smtClean="0"/>
              <a:t>FCAyF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2852936"/>
            <a:ext cx="8136904" cy="3474720"/>
          </a:xfrm>
        </p:spPr>
        <p:txBody>
          <a:bodyPr>
            <a:normAutofit fontScale="92500" lnSpcReduction="10000"/>
          </a:bodyPr>
          <a:lstStyle/>
          <a:p>
            <a:pPr marL="45720" indent="0">
              <a:lnSpc>
                <a:spcPct val="150000"/>
              </a:lnSpc>
              <a:buClrTx/>
              <a:buNone/>
            </a:pPr>
            <a:r>
              <a:rPr lang="es-AR" sz="2800" dirty="0" smtClean="0"/>
              <a:t>1: </a:t>
            </a:r>
            <a:r>
              <a:rPr lang="es-AR" sz="2800" b="1" dirty="0" smtClean="0"/>
              <a:t>DOCENCIA</a:t>
            </a:r>
          </a:p>
          <a:p>
            <a:pPr marL="45720" indent="0">
              <a:lnSpc>
                <a:spcPct val="150000"/>
              </a:lnSpc>
              <a:buClrTx/>
              <a:buNone/>
            </a:pPr>
            <a:r>
              <a:rPr lang="es-AR" sz="2800" b="1" dirty="0" smtClean="0"/>
              <a:t>2: INVESTIGACIÓN Y VINCULACIÓN TECNOLÓGICA</a:t>
            </a:r>
          </a:p>
          <a:p>
            <a:pPr marL="45720" indent="0">
              <a:lnSpc>
                <a:spcPct val="150000"/>
              </a:lnSpc>
              <a:buClrTx/>
              <a:buNone/>
            </a:pPr>
            <a:r>
              <a:rPr lang="es-AR" sz="2800" b="1" dirty="0" smtClean="0"/>
              <a:t>3: EXTENSIÓN UNIVERSITARIA</a:t>
            </a:r>
          </a:p>
          <a:p>
            <a:pPr marL="45720" indent="0">
              <a:lnSpc>
                <a:spcPct val="150000"/>
              </a:lnSpc>
              <a:buClrTx/>
              <a:buNone/>
            </a:pPr>
            <a:r>
              <a:rPr lang="es-AR" sz="2800" b="1" dirty="0" smtClean="0"/>
              <a:t>4: RELACIONES INSTITUCIONALES</a:t>
            </a:r>
          </a:p>
          <a:p>
            <a:pPr marL="45720" indent="0">
              <a:lnSpc>
                <a:spcPct val="150000"/>
              </a:lnSpc>
              <a:buClrTx/>
              <a:buNone/>
            </a:pPr>
            <a:r>
              <a:rPr lang="es-AR" sz="2800" b="1" dirty="0" smtClean="0"/>
              <a:t>5: ADMINISTRACIÓN Y GESTIÓN</a:t>
            </a:r>
          </a:p>
          <a:p>
            <a:pPr>
              <a:buClrTx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670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2400" dirty="0"/>
              <a:t>Investigación y Vinculación </a:t>
            </a:r>
            <a:r>
              <a:rPr lang="es-AR" sz="2400" dirty="0" smtClean="0"/>
              <a:t>Tecnológica: </a:t>
            </a:r>
            <a:r>
              <a:rPr lang="es-AR" sz="2400" dirty="0"/>
              <a:t>Docentes Investigadores en el Programa de Incentivos por Dedicación a la investigación</a:t>
            </a:r>
            <a:br>
              <a:rPr lang="es-AR" sz="2400" dirty="0"/>
            </a:br>
            <a:endParaRPr lang="es-AR" sz="2400" dirty="0"/>
          </a:p>
        </p:txBody>
      </p:sp>
      <p:pic>
        <p:nvPicPr>
          <p:cNvPr id="4" name="Picture 3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136904" cy="496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6 CuadroTexto"/>
          <p:cNvSpPr txBox="1"/>
          <p:nvPr/>
        </p:nvSpPr>
        <p:spPr bwMode="auto">
          <a:xfrm>
            <a:off x="467544" y="1569903"/>
            <a:ext cx="1857375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 fontAlgn="base">
              <a:spcAft>
                <a:spcPts val="0"/>
              </a:spcAft>
            </a:pPr>
            <a:r>
              <a:rPr lang="es-AR" sz="1400" b="1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Categorización 2004 y 2009</a:t>
            </a:r>
            <a:endParaRPr lang="es-AR" sz="16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904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2400" dirty="0"/>
              <a:t>Investigación y Vinculación Tecnológica</a:t>
            </a:r>
            <a:r>
              <a:rPr lang="es-AR" sz="2400" dirty="0" smtClean="0"/>
              <a:t>:</a:t>
            </a:r>
            <a:br>
              <a:rPr lang="es-AR" sz="2400" dirty="0" smtClean="0"/>
            </a:br>
            <a:r>
              <a:rPr lang="es-AR" sz="2000" dirty="0"/>
              <a:t>Institutos , Centros, Laboratorios y UPIDES por Unidad Académica </a:t>
            </a:r>
            <a:r>
              <a:rPr lang="es-AR" sz="2400" dirty="0"/>
              <a:t/>
            </a:r>
            <a:br>
              <a:rPr lang="es-AR" sz="2400" dirty="0"/>
            </a:br>
            <a:endParaRPr lang="es-AR" sz="2400" dirty="0"/>
          </a:p>
        </p:txBody>
      </p:sp>
      <p:pic>
        <p:nvPicPr>
          <p:cNvPr id="4" name="3 Marcador de contenido"/>
          <p:cNvPicPr>
            <a:picLocks noGrp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56792"/>
            <a:ext cx="8713787" cy="5112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18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2400" dirty="0"/>
              <a:t>Investigación y Vinculación Tecnológica:</a:t>
            </a:r>
            <a:br>
              <a:rPr lang="es-AR" sz="2400" dirty="0"/>
            </a:br>
            <a:r>
              <a:rPr lang="es-AR" sz="2000" dirty="0"/>
              <a:t>Becarios UNLP discriminados y tipo de Beca</a:t>
            </a:r>
            <a:r>
              <a:rPr lang="es-AR" sz="2400" dirty="0"/>
              <a:t/>
            </a:r>
            <a:br>
              <a:rPr lang="es-AR" sz="2400" dirty="0"/>
            </a:br>
            <a:endParaRPr lang="es-AR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37304996"/>
              </p:ext>
            </p:extLst>
          </p:nvPr>
        </p:nvGraphicFramePr>
        <p:xfrm>
          <a:off x="323526" y="2060846"/>
          <a:ext cx="8496948" cy="345638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416158"/>
                <a:gridCol w="1416158"/>
                <a:gridCol w="1416158"/>
                <a:gridCol w="1416158"/>
                <a:gridCol w="1416158"/>
                <a:gridCol w="1416158"/>
              </a:tblGrid>
              <a:tr h="60666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600" dirty="0">
                          <a:effectLst/>
                        </a:rPr>
                        <a:t>Número de becarios por Institución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56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600" dirty="0">
                          <a:effectLst/>
                        </a:rPr>
                        <a:t>Año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600" dirty="0">
                          <a:effectLst/>
                        </a:rPr>
                        <a:t>UNLP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600" dirty="0">
                          <a:effectLst/>
                        </a:rPr>
                        <a:t>CIN-UNLP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600" dirty="0">
                          <a:effectLst/>
                        </a:rPr>
                        <a:t>CIC-UNLP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600" dirty="0">
                          <a:effectLst/>
                        </a:rPr>
                        <a:t>CIC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600" dirty="0">
                          <a:effectLst/>
                        </a:rPr>
                        <a:t>CONICET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56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 dirty="0">
                          <a:effectLst/>
                        </a:rPr>
                        <a:t>2014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10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s-AR" sz="1400"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s-AR" sz="1400"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s-AR" sz="1400"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33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56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 dirty="0">
                          <a:effectLst/>
                        </a:rPr>
                        <a:t>2015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13 (7 tipo A)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3 (CIN)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2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s-AR" sz="1400">
                        <a:effectLst/>
                        <a:latin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31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569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 dirty="0">
                          <a:effectLst/>
                        </a:rPr>
                        <a:t>2016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 dirty="0">
                          <a:effectLst/>
                        </a:rPr>
                        <a:t>10 (7 tipo A)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2 (CIN)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2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2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>
                          <a:effectLst/>
                        </a:rPr>
                        <a:t>27</a:t>
                      </a:r>
                      <a:endParaRPr lang="es-AR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569945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400" dirty="0">
                          <a:effectLst/>
                        </a:rPr>
                        <a:t>Fuente: Informe de Acreditación </a:t>
                      </a:r>
                      <a:r>
                        <a:rPr lang="es-AR" sz="1400" dirty="0" err="1">
                          <a:effectLst/>
                        </a:rPr>
                        <a:t>Arcu</a:t>
                      </a:r>
                      <a:r>
                        <a:rPr lang="es-AR" sz="1400" dirty="0">
                          <a:effectLst/>
                        </a:rPr>
                        <a:t> sur 2016 </a:t>
                      </a:r>
                      <a:r>
                        <a:rPr lang="es-AR" sz="1400" dirty="0" err="1">
                          <a:effectLst/>
                        </a:rPr>
                        <a:t>pag</a:t>
                      </a:r>
                      <a:r>
                        <a:rPr lang="es-AR" sz="1400" dirty="0">
                          <a:effectLst/>
                        </a:rPr>
                        <a:t>. 78</a:t>
                      </a:r>
                      <a:endParaRPr lang="es-AR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9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2400" dirty="0"/>
              <a:t>Investigación y Vinculación Tecnológica</a:t>
            </a:r>
            <a:r>
              <a:rPr lang="es-AR" sz="2400" dirty="0" smtClean="0"/>
              <a:t>:</a:t>
            </a:r>
            <a:br>
              <a:rPr lang="es-AR" sz="2400" dirty="0" smtClean="0"/>
            </a:br>
            <a:r>
              <a:rPr lang="es-AR" sz="2000" dirty="0">
                <a:effectLst/>
              </a:rPr>
              <a:t>Composición de los investigadores (CONICET/CIC/UNLP)</a:t>
            </a:r>
            <a:endParaRPr lang="es-AR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1809747"/>
              </p:ext>
            </p:extLst>
          </p:nvPr>
        </p:nvGraphicFramePr>
        <p:xfrm>
          <a:off x="827584" y="1916832"/>
          <a:ext cx="6984775" cy="18937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997825"/>
                <a:gridCol w="997825"/>
                <a:gridCol w="997825"/>
                <a:gridCol w="997825"/>
                <a:gridCol w="997825"/>
                <a:gridCol w="997825"/>
                <a:gridCol w="997825"/>
              </a:tblGrid>
              <a:tr h="37875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dirty="0">
                          <a:effectLst/>
                        </a:rPr>
                        <a:t>Número de docentes investigadores en CONICET de la </a:t>
                      </a:r>
                      <a:r>
                        <a:rPr lang="es-AR" sz="1400" dirty="0" err="1">
                          <a:effectLst/>
                        </a:rPr>
                        <a:t>FCAyF</a:t>
                      </a:r>
                      <a:endParaRPr lang="es-AR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8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Cargo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IS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IP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II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AD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AS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Total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8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Profesores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 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4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4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10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8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Auxiliares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 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 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4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12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18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78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Total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 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8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6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13</a:t>
                      </a:r>
                      <a:endParaRPr lang="es-AR" sz="16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28</a:t>
                      </a:r>
                      <a:endParaRPr lang="es-AR" sz="16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80580"/>
              </p:ext>
            </p:extLst>
          </p:nvPr>
        </p:nvGraphicFramePr>
        <p:xfrm>
          <a:off x="827584" y="3933056"/>
          <a:ext cx="6984774" cy="16561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1164129"/>
                <a:gridCol w="1164129"/>
                <a:gridCol w="1164129"/>
                <a:gridCol w="1164129"/>
                <a:gridCol w="1164129"/>
                <a:gridCol w="1164129"/>
              </a:tblGrid>
              <a:tr h="33123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 dirty="0">
                          <a:effectLst/>
                        </a:rPr>
                        <a:t>Número de docentes investigadores en la CIC de la </a:t>
                      </a:r>
                      <a:r>
                        <a:rPr lang="es-AR" sz="1400" b="0" dirty="0" err="1">
                          <a:effectLst/>
                        </a:rPr>
                        <a:t>FCAyF</a:t>
                      </a:r>
                      <a:endParaRPr lang="es-AR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Cargo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IP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II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AD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AS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 dirty="0">
                          <a:effectLst/>
                        </a:rPr>
                        <a:t>Total</a:t>
                      </a:r>
                      <a:endParaRPr lang="es-AR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3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Profesores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4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3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1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1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 dirty="0">
                          <a:effectLst/>
                        </a:rPr>
                        <a:t>9</a:t>
                      </a:r>
                      <a:endParaRPr lang="es-AR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3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Auxiliares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 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1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1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0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 dirty="0">
                          <a:effectLst/>
                        </a:rPr>
                        <a:t>2</a:t>
                      </a:r>
                      <a:endParaRPr lang="es-AR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3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Total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4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4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2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>
                          <a:effectLst/>
                        </a:rPr>
                        <a:t>1</a:t>
                      </a:r>
                      <a:endParaRPr lang="es-AR" sz="18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s-AR" sz="1400" b="0" dirty="0">
                          <a:effectLst/>
                        </a:rPr>
                        <a:t>11</a:t>
                      </a:r>
                      <a:endParaRPr lang="es-AR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36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lvl="0" indent="0" algn="ctr">
              <a:buNone/>
            </a:pPr>
            <a:r>
              <a:rPr lang="es-AR" sz="2400" dirty="0"/>
              <a:t>Investigación y Vinculación </a:t>
            </a:r>
            <a:r>
              <a:rPr lang="es-AR" sz="2400" dirty="0" smtClean="0"/>
              <a:t>Tecnológica:</a:t>
            </a:r>
            <a:br>
              <a:rPr lang="es-AR" sz="2400" dirty="0" smtClean="0"/>
            </a:br>
            <a:r>
              <a:rPr lang="es-AR" sz="2000" dirty="0">
                <a:effectLst/>
              </a:rPr>
              <a:t>Proyectos de Investigación en ejecución, acreditados por la UNLP, discriminados</a:t>
            </a:r>
            <a:r>
              <a:rPr lang="es-AR" sz="2400" dirty="0">
                <a:effectLst/>
              </a:rPr>
              <a:t/>
            </a:r>
            <a:br>
              <a:rPr lang="es-AR" sz="2400" dirty="0">
                <a:effectLst/>
              </a:rPr>
            </a:br>
            <a:endParaRPr lang="es-AR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89098357"/>
              </p:ext>
            </p:extLst>
          </p:nvPr>
        </p:nvGraphicFramePr>
        <p:xfrm>
          <a:off x="1335881" y="2564904"/>
          <a:ext cx="6400800" cy="198423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133600"/>
                <a:gridCol w="2133600"/>
                <a:gridCol w="2133600"/>
              </a:tblGrid>
              <a:tr h="14918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AR" sz="1600" b="1" kern="1800" dirty="0">
                          <a:effectLst/>
                        </a:rPr>
                        <a:t>Investigación y Desarrollo</a:t>
                      </a:r>
                      <a:endParaRPr lang="es-AR" sz="1600" b="1" dirty="0">
                        <a:effectLst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AR" sz="1600" b="1" kern="1800" dirty="0">
                          <a:effectLst/>
                        </a:rPr>
                        <a:t>(UNLP)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890" marR="889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AR" sz="1600" b="1" kern="1800">
                          <a:effectLst/>
                        </a:rPr>
                        <a:t>Proyectos Promocionales</a:t>
                      </a:r>
                      <a:endParaRPr lang="es-AR" sz="1600" b="1">
                        <a:effectLst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AR" sz="1600" b="1" kern="1800">
                          <a:effectLst/>
                        </a:rPr>
                        <a:t>de Investigación y Desarrollo (UNLP)</a:t>
                      </a:r>
                      <a:endParaRPr lang="es-AR" sz="16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890" marR="889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AR" sz="1600" b="1" kern="1800" dirty="0">
                          <a:effectLst/>
                        </a:rPr>
                        <a:t>Otros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890" marR="8890" marT="8890" marB="0" anchor="ctr"/>
                </a:tc>
              </a:tr>
              <a:tr h="49236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AR" sz="1600" b="1" kern="1800">
                          <a:effectLst/>
                        </a:rPr>
                        <a:t>49</a:t>
                      </a:r>
                      <a:endParaRPr lang="es-AR" sz="16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890" marR="889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AR" sz="1600" b="1" kern="1800">
                          <a:effectLst/>
                        </a:rPr>
                        <a:t>4</a:t>
                      </a:r>
                      <a:endParaRPr lang="es-AR" sz="16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890" marR="889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AR" sz="1600" b="1" kern="1800" dirty="0">
                          <a:effectLst/>
                        </a:rPr>
                        <a:t>28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890" marR="8890" marT="889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512511" cy="1143000"/>
          </a:xfrm>
        </p:spPr>
        <p:txBody>
          <a:bodyPr/>
          <a:lstStyle/>
          <a:p>
            <a:pPr marL="0" lvl="0" indent="0" algn="ctr">
              <a:buNone/>
            </a:pPr>
            <a:r>
              <a:rPr lang="es-AR" sz="2400" dirty="0"/>
              <a:t>Investigación y Vinculación Tecnológica:</a:t>
            </a:r>
            <a:br>
              <a:rPr lang="es-AR" sz="2400" dirty="0"/>
            </a:br>
            <a:r>
              <a:rPr lang="es-AR" sz="2000" dirty="0">
                <a:effectLst/>
              </a:rPr>
              <a:t>Áreas temáticas de proyectos de investigación</a:t>
            </a:r>
            <a:r>
              <a:rPr lang="es-AR" sz="2400" dirty="0">
                <a:effectLst/>
              </a:rPr>
              <a:t/>
            </a:r>
            <a:br>
              <a:rPr lang="es-AR" sz="2400" dirty="0">
                <a:effectLst/>
              </a:rPr>
            </a:br>
            <a:endParaRPr lang="es-AR" sz="2400" dirty="0"/>
          </a:p>
        </p:txBody>
      </p:sp>
      <p:pic>
        <p:nvPicPr>
          <p:cNvPr id="4" name="Picture 2"/>
          <p:cNvPicPr>
            <a:picLocks noGrp="1"/>
          </p:cNvPicPr>
          <p:nvPr>
            <p:ph sz="quarter" idx="13"/>
          </p:nvPr>
        </p:nvPicPr>
        <p:blipFill>
          <a:blip r:embed="rId2"/>
          <a:srcRect b="10976"/>
          <a:stretch>
            <a:fillRect/>
          </a:stretch>
        </p:blipFill>
        <p:spPr bwMode="auto">
          <a:xfrm>
            <a:off x="248297" y="1412875"/>
            <a:ext cx="8647407" cy="52562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09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2400" dirty="0"/>
              <a:t>Investigación y Vinculación Tecnológica:</a:t>
            </a:r>
            <a:br>
              <a:rPr lang="es-AR" sz="2400" dirty="0"/>
            </a:br>
            <a:r>
              <a:rPr lang="es-AR" sz="2000" dirty="0">
                <a:effectLst/>
              </a:rPr>
              <a:t>Áreas temáticas de proyectos de investigación</a:t>
            </a:r>
            <a:endParaRPr lang="es-AR" sz="2400" dirty="0"/>
          </a:p>
        </p:txBody>
      </p:sp>
      <p:pic>
        <p:nvPicPr>
          <p:cNvPr id="4" name="Picture 4"/>
          <p:cNvPicPr>
            <a:picLocks noGrp="1"/>
          </p:cNvPicPr>
          <p:nvPr>
            <p:ph sz="quarter" idx="13"/>
          </p:nvPr>
        </p:nvPicPr>
        <p:blipFill>
          <a:blip r:embed="rId2"/>
          <a:srcRect r="7386" b="8913"/>
          <a:stretch>
            <a:fillRect/>
          </a:stretch>
        </p:blipFill>
        <p:spPr bwMode="auto">
          <a:xfrm>
            <a:off x="179388" y="1375379"/>
            <a:ext cx="8785225" cy="5259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637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lvl="0" indent="0" algn="ctr">
              <a:buNone/>
            </a:pPr>
            <a:r>
              <a:rPr lang="es-AR" sz="2400" dirty="0"/>
              <a:t>Investigación y Vinculación Tecnológica:</a:t>
            </a:r>
            <a:br>
              <a:rPr lang="es-AR" sz="2400" dirty="0"/>
            </a:br>
            <a:r>
              <a:rPr lang="es-AR" sz="1600" dirty="0">
                <a:effectLst/>
              </a:rPr>
              <a:t>Resultados de Investigaciones: Publicaciones científicas y actas de congresos con y sin </a:t>
            </a:r>
            <a:r>
              <a:rPr lang="es-AR" sz="1600" dirty="0" err="1">
                <a:effectLst/>
              </a:rPr>
              <a:t>referato</a:t>
            </a:r>
            <a:r>
              <a:rPr lang="es-AR" sz="1600" dirty="0">
                <a:effectLst/>
              </a:rPr>
              <a:t> y otros resultados de investigaciones.</a:t>
            </a:r>
            <a:br>
              <a:rPr lang="es-AR" sz="1600" dirty="0">
                <a:effectLst/>
              </a:rPr>
            </a:br>
            <a:endParaRPr lang="es-AR" sz="2400" dirty="0"/>
          </a:p>
        </p:txBody>
      </p:sp>
      <p:pic>
        <p:nvPicPr>
          <p:cNvPr id="4" name="Picture 2"/>
          <p:cNvPicPr>
            <a:picLocks noGrp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3"/>
            <a:ext cx="7776864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63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Extensión Universitaria</a:t>
            </a:r>
            <a:br>
              <a:rPr lang="es-AR" sz="3600" dirty="0"/>
            </a:b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1154753"/>
              </p:ext>
            </p:extLst>
          </p:nvPr>
        </p:nvGraphicFramePr>
        <p:xfrm>
          <a:off x="467545" y="1268760"/>
          <a:ext cx="5400598" cy="492166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13499"/>
                <a:gridCol w="1274895"/>
                <a:gridCol w="1274895"/>
                <a:gridCol w="1274895"/>
                <a:gridCol w="1062414"/>
              </a:tblGrid>
              <a:tr h="57190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 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600" b="1" u="none" strike="noStrike">
                          <a:effectLst/>
                        </a:rPr>
                        <a:t>Proyectos de Extensión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>
                          <a:effectLst/>
                        </a:rPr>
                        <a:t>Otras convocatorias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600" b="1" u="none" strike="noStrike" dirty="0">
                          <a:effectLst/>
                        </a:rPr>
                        <a:t>Total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>
                          <a:effectLst/>
                        </a:rPr>
                        <a:t>Acreditados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>
                          <a:effectLst/>
                        </a:rPr>
                        <a:t>Subsidiados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SPU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2005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2006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2007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2008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2009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8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28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19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35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7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 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30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616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>
                          <a:effectLst/>
                        </a:rPr>
                        <a:t>Total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>
                          <a:effectLst/>
                        </a:rPr>
                        <a:t>155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>
                          <a:effectLst/>
                        </a:rPr>
                        <a:t>72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>
                          <a:effectLst/>
                        </a:rPr>
                        <a:t>24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251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45816"/>
              </p:ext>
            </p:extLst>
          </p:nvPr>
        </p:nvGraphicFramePr>
        <p:xfrm>
          <a:off x="6084168" y="2348880"/>
          <a:ext cx="2304256" cy="1872207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56867"/>
                <a:gridCol w="1047389"/>
              </a:tblGrid>
              <a:tr h="3531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effectLst/>
                        </a:rPr>
                        <a:t>Cursos de Extensión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975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2005-2009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975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2010-2013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 smtClean="0">
                          <a:effectLst/>
                        </a:rPr>
                        <a:t>S/D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975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2014-2016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975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>
                          <a:effectLst/>
                        </a:rPr>
                        <a:t>Total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31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0794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Relaciones Institucionales</a:t>
            </a:r>
            <a:br>
              <a:rPr lang="es-AR" sz="3600" dirty="0"/>
            </a:b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6196307"/>
              </p:ext>
            </p:extLst>
          </p:nvPr>
        </p:nvGraphicFramePr>
        <p:xfrm>
          <a:off x="2411760" y="1556788"/>
          <a:ext cx="3960440" cy="468858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23112"/>
                <a:gridCol w="2837328"/>
              </a:tblGrid>
              <a:tr h="33489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Convenios firmados por la </a:t>
                      </a:r>
                      <a:r>
                        <a:rPr lang="es-AR" sz="2000" b="1" u="none" strike="noStrike" dirty="0" err="1">
                          <a:effectLst/>
                        </a:rPr>
                        <a:t>FCAyF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2005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14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2006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26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2007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13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2008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11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2009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10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2010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10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2011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18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2012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13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2013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15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2014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15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2015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16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2016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u="none" strike="noStrike">
                          <a:effectLst/>
                        </a:rPr>
                        <a:t>13</a:t>
                      </a:r>
                      <a:endParaRPr lang="es-A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4899"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>
                          <a:effectLst/>
                        </a:rPr>
                        <a:t>Total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2000" b="1" u="none" strike="noStrike" dirty="0">
                          <a:effectLst/>
                        </a:rPr>
                        <a:t>174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39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476672"/>
            <a:ext cx="687255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de los Departamentos de la </a:t>
            </a:r>
            <a:r>
              <a:rPr lang="es-AR" sz="3600" dirty="0" err="1" smtClean="0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700808"/>
            <a:ext cx="8784976" cy="496855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endParaRPr lang="es-AR" sz="2000" dirty="0" smtClean="0"/>
          </a:p>
          <a:p>
            <a:pPr marL="45720" indent="0" algn="ctr">
              <a:buNone/>
            </a:pPr>
            <a:endParaRPr lang="es-AR" sz="2000" dirty="0"/>
          </a:p>
          <a:p>
            <a:pPr marL="45720" indent="0" algn="ctr">
              <a:buNone/>
            </a:pPr>
            <a:r>
              <a:rPr lang="es-AR" sz="2000" dirty="0" smtClean="0"/>
              <a:t>Factores Internos (Actuales): Debilidades (1/4)</a:t>
            </a:r>
            <a:endParaRPr lang="es-AR" sz="1600" dirty="0" smtClean="0"/>
          </a:p>
          <a:p>
            <a:pPr marL="45720" indent="0" algn="ctr">
              <a:buNone/>
            </a:pPr>
            <a:endParaRPr lang="es-AR" sz="2000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Falta interacción entre Cátedras del Departamento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Falta </a:t>
            </a:r>
            <a:r>
              <a:rPr lang="es-AR" sz="1600" b="1" dirty="0"/>
              <a:t>una mirada conjunta </a:t>
            </a:r>
            <a:r>
              <a:rPr lang="es-AR" sz="1600" b="1" dirty="0" smtClean="0"/>
              <a:t>departamental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identificación de temas transversales </a:t>
            </a:r>
            <a:r>
              <a:rPr lang="es-AR" sz="1600" b="1" dirty="0" smtClean="0"/>
              <a:t>comunes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inserción en los campos de la facultad </a:t>
            </a:r>
            <a:r>
              <a:rPr lang="es-AR" sz="1600" b="1" dirty="0" smtClean="0"/>
              <a:t>como departamento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identificación de demandas y exigencias comunes hacia la </a:t>
            </a:r>
            <a:r>
              <a:rPr lang="es-AR" sz="1600" b="1" dirty="0" smtClean="0"/>
              <a:t>Facultad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proyección en P</a:t>
            </a:r>
            <a:r>
              <a:rPr lang="es-AR" sz="1600" b="1" dirty="0" smtClean="0"/>
              <a:t>osgrado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Falta </a:t>
            </a:r>
            <a:r>
              <a:rPr lang="es-AR" sz="1600" b="1" dirty="0"/>
              <a:t>identificación del rol ejecutivo del D</a:t>
            </a:r>
            <a:r>
              <a:rPr lang="es-AR" sz="1600" b="1" dirty="0" smtClean="0"/>
              <a:t>epartamento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concreción del trabajo </a:t>
            </a:r>
            <a:r>
              <a:rPr lang="es-AR" sz="1600" b="1" dirty="0" smtClean="0"/>
              <a:t>integrador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Se </a:t>
            </a:r>
            <a:r>
              <a:rPr lang="es-AR" sz="1600" b="1" dirty="0" smtClean="0"/>
              <a:t>tiene </a:t>
            </a:r>
            <a:r>
              <a:rPr lang="es-AR" sz="1600" b="1" dirty="0"/>
              <a:t>que avanzar en relación a la demanda conjunta de No Docentes en el </a:t>
            </a:r>
            <a:r>
              <a:rPr lang="es-AR" sz="1600" b="1" dirty="0" err="1"/>
              <a:t>D</a:t>
            </a:r>
            <a:r>
              <a:rPr lang="es-AR" sz="1600" b="1" dirty="0" err="1" smtClean="0"/>
              <a:t>epto</a:t>
            </a:r>
            <a:endParaRPr lang="es-AR" sz="16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participación de estudiantes en el </a:t>
            </a:r>
            <a:r>
              <a:rPr lang="es-AR" sz="1600" b="1" dirty="0" err="1"/>
              <a:t>D</a:t>
            </a:r>
            <a:r>
              <a:rPr lang="es-AR" sz="1600" b="1" dirty="0" err="1" smtClean="0"/>
              <a:t>epto</a:t>
            </a:r>
            <a:endParaRPr lang="es-AR" sz="16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Escasa provisión de cargos docentes y ampliaciones de </a:t>
            </a:r>
            <a:r>
              <a:rPr lang="es-AR" sz="1600" b="1" dirty="0" smtClean="0"/>
              <a:t>dedicación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Falta de personal No </a:t>
            </a:r>
            <a:r>
              <a:rPr lang="es-AR" sz="1600" b="1" dirty="0"/>
              <a:t>D</a:t>
            </a:r>
            <a:r>
              <a:rPr lang="es-AR" sz="1600" b="1" dirty="0" smtClean="0"/>
              <a:t>ocente en cada curso</a:t>
            </a:r>
          </a:p>
        </p:txBody>
      </p:sp>
    </p:spTree>
    <p:extLst>
      <p:ext uri="{BB962C8B-B14F-4D97-AF65-F5344CB8AC3E}">
        <p14:creationId xmlns:p14="http://schemas.microsoft.com/office/powerpoint/2010/main" val="2592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400" dirty="0" smtClean="0"/>
              <a:t>Estructura Administrativa de la Facultad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784976" cy="5256584"/>
          </a:xfrm>
        </p:spPr>
        <p:txBody>
          <a:bodyPr/>
          <a:lstStyle/>
          <a:p>
            <a:pPr marL="45720" indent="0" algn="ctr">
              <a:buNone/>
            </a:pPr>
            <a:endParaRPr lang="es-AR" dirty="0"/>
          </a:p>
        </p:txBody>
      </p:sp>
      <p:pic>
        <p:nvPicPr>
          <p:cNvPr id="4344" name="Picture 2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68760"/>
            <a:ext cx="9144000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604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400" dirty="0"/>
              <a:t>Estructura General de </a:t>
            </a:r>
            <a:r>
              <a:rPr lang="es-AR" sz="2400" dirty="0" smtClean="0"/>
              <a:t>la Facultad</a:t>
            </a:r>
            <a:endParaRPr lang="es-AR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784976" cy="5328592"/>
          </a:xfrm>
        </p:spPr>
        <p:txBody>
          <a:bodyPr/>
          <a:lstStyle/>
          <a:p>
            <a:pPr marL="45720" indent="0">
              <a:buNone/>
            </a:pPr>
            <a:endParaRPr lang="es-A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916832"/>
            <a:ext cx="9143999" cy="4941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6763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Administración y Gestión:</a:t>
            </a:r>
            <a:br>
              <a:rPr lang="es-AR" sz="3600" dirty="0" smtClean="0"/>
            </a:br>
            <a:r>
              <a:rPr lang="es-AR" sz="2400" dirty="0" smtClean="0"/>
              <a:t>Evolución Planta Docente</a:t>
            </a:r>
            <a:endParaRPr lang="es-AR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7084489"/>
              </p:ext>
            </p:extLst>
          </p:nvPr>
        </p:nvGraphicFramePr>
        <p:xfrm>
          <a:off x="250825" y="1484313"/>
          <a:ext cx="8642350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4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400" dirty="0"/>
              <a:t>Evolución Planta Docente</a:t>
            </a: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45635940"/>
              </p:ext>
            </p:extLst>
          </p:nvPr>
        </p:nvGraphicFramePr>
        <p:xfrm>
          <a:off x="179388" y="1412875"/>
          <a:ext cx="8785225" cy="532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275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400" dirty="0"/>
              <a:t>Evolución Planta Docente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20385162"/>
              </p:ext>
            </p:extLst>
          </p:nvPr>
        </p:nvGraphicFramePr>
        <p:xfrm>
          <a:off x="250825" y="1412875"/>
          <a:ext cx="8642350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44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400" dirty="0"/>
              <a:t>Evolución Planta Docente</a:t>
            </a: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59353824"/>
              </p:ext>
            </p:extLst>
          </p:nvPr>
        </p:nvGraphicFramePr>
        <p:xfrm>
          <a:off x="250825" y="1484313"/>
          <a:ext cx="8569325" cy="51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70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400" dirty="0"/>
              <a:t>Evolución Planta Docente</a:t>
            </a: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20968027"/>
              </p:ext>
            </p:extLst>
          </p:nvPr>
        </p:nvGraphicFramePr>
        <p:xfrm>
          <a:off x="250825" y="1412875"/>
          <a:ext cx="8642350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16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400" dirty="0"/>
              <a:t>Evolución Planta Docente</a:t>
            </a: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61323587"/>
              </p:ext>
            </p:extLst>
          </p:nvPr>
        </p:nvGraphicFramePr>
        <p:xfrm>
          <a:off x="250825" y="1484313"/>
          <a:ext cx="8642350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9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400" dirty="0"/>
              <a:t>Evolución Planta Docente</a:t>
            </a:r>
            <a:endParaRPr lang="es-AR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30769324"/>
              </p:ext>
            </p:extLst>
          </p:nvPr>
        </p:nvGraphicFramePr>
        <p:xfrm>
          <a:off x="179512" y="1628798"/>
          <a:ext cx="8784975" cy="504056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527165"/>
                <a:gridCol w="1209635"/>
                <a:gridCol w="1209635"/>
                <a:gridCol w="1209635"/>
                <a:gridCol w="1209635"/>
                <a:gridCol w="1209635"/>
                <a:gridCol w="1209635"/>
              </a:tblGrid>
              <a:tr h="48235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Evolución de cargos y puntos UNLP por Departamento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5064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600" b="1" u="none" strike="noStrike" dirty="0" err="1">
                          <a:effectLst/>
                        </a:rPr>
                        <a:t>Depto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Cargos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Puntos UNLP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506468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2006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2016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 err="1">
                          <a:effectLst/>
                        </a:rPr>
                        <a:t>Dif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2006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2016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 err="1">
                          <a:effectLst/>
                        </a:rPr>
                        <a:t>Dif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646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Ambiente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64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62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-2 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2086,69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2579,95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493,26 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50646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Biológicas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76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69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-7 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2800,48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2664,99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-135,49 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646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Exactas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69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71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 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2139,16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2333,13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193,97 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50646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Desarrollo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46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59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13 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1554,65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2190,94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636,29 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646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Ingeniería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62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56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-6 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2052,48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2303,12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250,64 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50646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Tecnología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60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65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5 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2637,59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>
                          <a:effectLst/>
                        </a:rPr>
                        <a:t>2833,99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u="none" strike="noStrike" dirty="0">
                          <a:effectLst/>
                        </a:rPr>
                        <a:t>196,40 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646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Total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377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382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5 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13271,05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14906,12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600" b="1" u="none" strike="noStrike" dirty="0">
                          <a:effectLst/>
                        </a:rPr>
                        <a:t>1635,07 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98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008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/>
              <a:t>Administración y Gestión:</a:t>
            </a:r>
            <a:br>
              <a:rPr lang="es-AR" sz="3600" dirty="0"/>
            </a:br>
            <a:r>
              <a:rPr lang="es-AR" sz="2000" dirty="0" smtClean="0"/>
              <a:t>Planta No Docente (Cubierta y potenciales vacantes- 2016)</a:t>
            </a:r>
            <a:endParaRPr lang="es-AR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37818915"/>
              </p:ext>
            </p:extLst>
          </p:nvPr>
        </p:nvGraphicFramePr>
        <p:xfrm>
          <a:off x="107503" y="1268760"/>
          <a:ext cx="8928995" cy="640879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483867"/>
                <a:gridCol w="332413"/>
                <a:gridCol w="323180"/>
                <a:gridCol w="332413"/>
                <a:gridCol w="323180"/>
                <a:gridCol w="332413"/>
                <a:gridCol w="323180"/>
                <a:gridCol w="332413"/>
                <a:gridCol w="323180"/>
                <a:gridCol w="332413"/>
                <a:gridCol w="323180"/>
                <a:gridCol w="332413"/>
                <a:gridCol w="323180"/>
                <a:gridCol w="332413"/>
                <a:gridCol w="323180"/>
                <a:gridCol w="775855"/>
                <a:gridCol w="1008112"/>
                <a:gridCol w="72010"/>
              </a:tblGrid>
              <a:tr h="227174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s-AR" sz="1200" b="1" u="none" strike="noStrike" dirty="0">
                          <a:effectLst/>
                        </a:rPr>
                        <a:t>Cargos </a:t>
                      </a:r>
                      <a:r>
                        <a:rPr lang="es-AR" sz="1200" b="1" u="none" strike="noStrike" dirty="0" smtClean="0">
                          <a:effectLst/>
                        </a:rPr>
                        <a:t> y Categorías No Docentes, Cubiertas y Vacantes por Jubilación, Renuncia o Defunción </a:t>
                      </a:r>
                      <a:r>
                        <a:rPr lang="es-AR" sz="1200" b="1" u="none" strike="noStrike" dirty="0" err="1">
                          <a:effectLst/>
                        </a:rPr>
                        <a:t>FCAyF</a:t>
                      </a:r>
                      <a:endParaRPr lang="es-AR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0980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 err="1" smtClean="0">
                          <a:effectLst/>
                        </a:rPr>
                        <a:t>FCAyF</a:t>
                      </a:r>
                      <a:endParaRPr lang="es-A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Cat 1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Cat 2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Cat 3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Cat 4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Cat 5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Cat 6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Cat 7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100" b="1" u="none" strike="noStrike">
                          <a:effectLst/>
                        </a:rPr>
                        <a:t>Total Cub.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 dirty="0">
                          <a:effectLst/>
                        </a:rPr>
                        <a:t>Total </a:t>
                      </a:r>
                      <a:r>
                        <a:rPr lang="es-AR" sz="1100" b="1" u="none" strike="noStrike" dirty="0" err="1">
                          <a:effectLst/>
                        </a:rPr>
                        <a:t>Vac</a:t>
                      </a:r>
                      <a:r>
                        <a:rPr lang="es-AR" sz="1100" b="1" u="none" strike="noStrike" dirty="0">
                          <a:effectLst/>
                        </a:rPr>
                        <a:t>.</a:t>
                      </a:r>
                      <a:endParaRPr lang="es-AR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endParaRPr lang="es-AR" dirty="0"/>
                    </a:p>
                  </a:txBody>
                  <a:tcPr marL="0" marR="0" marT="0" marB="0" anchor="ctr"/>
                </a:tc>
              </a:tr>
              <a:tr h="211090">
                <a:tc vMerge="1">
                  <a:txBody>
                    <a:bodyPr/>
                    <a:lstStyle/>
                    <a:p>
                      <a:pPr algn="ctr" fontAlgn="b"/>
                      <a:endParaRPr lang="es-AR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Cub.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Vac.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Cub.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Vac.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Cub.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Vac.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Cub.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Vac.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Cub.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Vac.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Cub.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Vac.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>
                          <a:effectLst/>
                        </a:rPr>
                        <a:t>Cub.</a:t>
                      </a:r>
                      <a:endParaRPr lang="es-AR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 dirty="0" err="1">
                          <a:effectLst/>
                        </a:rPr>
                        <a:t>Vac</a:t>
                      </a:r>
                      <a:r>
                        <a:rPr lang="es-AR" sz="1100" b="1" u="none" strike="noStrike" dirty="0">
                          <a:effectLst/>
                        </a:rPr>
                        <a:t>.</a:t>
                      </a:r>
                      <a:endParaRPr lang="es-AR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Cargos Administrativos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4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7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3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6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5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36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16785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 dirty="0">
                          <a:effectLst/>
                        </a:rPr>
                        <a:t>Dto. Administrativo Personal  </a:t>
                      </a:r>
                      <a:r>
                        <a:rPr lang="es-AR" sz="1050" u="none" strike="noStrike" dirty="0" smtClean="0">
                          <a:effectLst/>
                        </a:rPr>
                        <a:t>IFSC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Administración EEJH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Servicios Grales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6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5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7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Jefe de Servicios Gral. EEJH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Total Dirección Soporte Técnico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3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7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Dir. Biblioteca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4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Director de Laboratorio Santa Catalina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3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0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8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Total de Departamento docentes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5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9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6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24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Técnicos EEJH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3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Mantenimiento, Prod y SS. Grales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5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4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14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Dir. Campo Santa Catalina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0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5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Tambo Proyecto Veterinaria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3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Dir. Campo Experimental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2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5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Tambo Calle 60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0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62633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 dirty="0">
                          <a:effectLst/>
                        </a:rPr>
                        <a:t>Tambo Proyecto Veterinaria </a:t>
                      </a:r>
                      <a:r>
                        <a:rPr lang="es-AR" sz="1050" u="none" strike="noStrike" dirty="0" smtClean="0">
                          <a:effectLst/>
                        </a:rPr>
                        <a:t>IFSC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3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Campo Vieytes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0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0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Campo Don Joaquin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Total Campos Facultad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1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5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u="none" strike="noStrike">
                          <a:effectLst/>
                        </a:rPr>
                        <a:t>Profesionales 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 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1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2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0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>
                          <a:effectLst/>
                        </a:rPr>
                        <a:t>0</a:t>
                      </a:r>
                      <a:endParaRPr lang="es-AR" sz="105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effectLst/>
                        </a:rPr>
                        <a:t>3</a:t>
                      </a:r>
                      <a:endParaRPr lang="es-AR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s-AR" sz="105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 marL="0" marR="0" marT="0" marB="0" anchor="b"/>
                </a:tc>
              </a:tr>
              <a:tr h="209808">
                <a:tc>
                  <a:txBody>
                    <a:bodyPr/>
                    <a:lstStyle/>
                    <a:p>
                      <a:pPr algn="l" fontAlgn="b"/>
                      <a:r>
                        <a:rPr lang="es-AR" sz="1050" b="1" u="none" strike="noStrike">
                          <a:effectLst/>
                        </a:rPr>
                        <a:t>TOTALES </a:t>
                      </a:r>
                      <a:endParaRPr lang="es-AR" sz="105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>
                          <a:effectLst/>
                        </a:rPr>
                        <a:t>1</a:t>
                      </a:r>
                      <a:endParaRPr lang="es-AR" sz="105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>
                          <a:effectLst/>
                        </a:rPr>
                        <a:t>0</a:t>
                      </a:r>
                      <a:endParaRPr lang="es-AR" sz="105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>
                          <a:effectLst/>
                        </a:rPr>
                        <a:t>13</a:t>
                      </a:r>
                      <a:endParaRPr lang="es-AR" sz="105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AR" sz="105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>
                          <a:effectLst/>
                        </a:rPr>
                        <a:t>31</a:t>
                      </a:r>
                      <a:endParaRPr lang="es-AR" sz="105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s-AR" sz="105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>
                          <a:effectLst/>
                        </a:rPr>
                        <a:t>30</a:t>
                      </a:r>
                      <a:endParaRPr lang="es-AR" sz="105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s-AR" sz="105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>
                          <a:effectLst/>
                        </a:rPr>
                        <a:t>26</a:t>
                      </a:r>
                      <a:endParaRPr lang="es-AR" sz="105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s-AR" sz="105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effectLst/>
                        </a:rPr>
                        <a:t>20</a:t>
                      </a:r>
                      <a:endParaRPr lang="es-AR" sz="10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AR" sz="105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>
                          <a:effectLst/>
                        </a:rPr>
                        <a:t>28</a:t>
                      </a:r>
                      <a:endParaRPr lang="es-AR" sz="105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AR" sz="105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effectLst/>
                        </a:rPr>
                        <a:t>149</a:t>
                      </a:r>
                      <a:endParaRPr lang="es-AR" sz="10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es-AR" sz="105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61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332656"/>
            <a:ext cx="691276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</a:t>
            </a:r>
            <a:r>
              <a:rPr lang="es-AR" sz="3600" dirty="0"/>
              <a:t>de los Departamentos de la </a:t>
            </a:r>
            <a:r>
              <a:rPr lang="es-AR" sz="3600" dirty="0" err="1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8640960" cy="49868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AR" sz="2000" dirty="0" smtClean="0"/>
              <a:t>Factores </a:t>
            </a:r>
            <a:r>
              <a:rPr lang="es-AR" sz="2000" dirty="0"/>
              <a:t>Internos </a:t>
            </a:r>
            <a:r>
              <a:rPr lang="es-AR" sz="2000" dirty="0" smtClean="0"/>
              <a:t>(Actuales): Debilidades (2/4)</a:t>
            </a:r>
            <a:endParaRPr lang="es-AR" sz="1600" dirty="0" smtClean="0"/>
          </a:p>
          <a:p>
            <a:pPr marL="45720" indent="0" algn="ctr">
              <a:buNone/>
            </a:pPr>
            <a:endParaRPr lang="es-AR" sz="2000" dirty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presupuesto para los materiales correspondientes a cada curso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No </a:t>
            </a:r>
            <a:r>
              <a:rPr lang="es-AR" sz="1600" b="1" dirty="0"/>
              <a:t>se cuenta con la infraestructura adecuada (mal estado de </a:t>
            </a:r>
            <a:r>
              <a:rPr lang="es-AR" sz="1600" b="1" dirty="0" smtClean="0"/>
              <a:t>mantenimiento, </a:t>
            </a:r>
            <a:r>
              <a:rPr lang="es-AR" sz="1600" b="1" dirty="0"/>
              <a:t>filtraciones, azulejos flojos, falta de rejillas, etc</a:t>
            </a:r>
            <a:r>
              <a:rPr lang="es-AR" sz="1600" b="1" dirty="0" smtClean="0"/>
              <a:t>.)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</a:t>
            </a:r>
            <a:r>
              <a:rPr lang="es-AR" sz="1600" b="1" dirty="0" smtClean="0"/>
              <a:t>arma</a:t>
            </a:r>
            <a:r>
              <a:rPr lang="es-AR" sz="1600" b="1" dirty="0"/>
              <a:t>rios adecuados para almacenamiento de reactivos</a:t>
            </a:r>
            <a:endParaRPr lang="es-AR" sz="16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Dificultad para incorporar jóvenes graduados (alumnos y profesionales</a:t>
            </a:r>
            <a:r>
              <a:rPr lang="es-AR" sz="1600" b="1" dirty="0" smtClean="0"/>
              <a:t>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Baja articulación de contenidos entre los cursos del </a:t>
            </a:r>
            <a:r>
              <a:rPr lang="es-AR" sz="1600" b="1" dirty="0" smtClean="0"/>
              <a:t>Departamento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Escasa/desarticulada oferta de actividades </a:t>
            </a:r>
            <a:r>
              <a:rPr lang="es-AR" sz="1600" b="1" dirty="0" smtClean="0"/>
              <a:t>optativas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Carencia/insuficiencia de espacio </a:t>
            </a:r>
            <a:r>
              <a:rPr lang="es-AR" sz="1600" b="1" dirty="0" smtClean="0"/>
              <a:t>físico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Inadecuada distribución de carga horaria/ubicación en el Plan de </a:t>
            </a:r>
            <a:r>
              <a:rPr lang="es-AR" sz="1600" b="1" dirty="0" smtClean="0"/>
              <a:t>Estudios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Insuficientes requisitos en </a:t>
            </a:r>
            <a:r>
              <a:rPr lang="es-AR" sz="1600" b="1" dirty="0" smtClean="0"/>
              <a:t>correlatividad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contenidos </a:t>
            </a:r>
            <a:r>
              <a:rPr lang="es-AR" sz="1600" b="1" dirty="0" smtClean="0"/>
              <a:t>previos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Uso </a:t>
            </a:r>
            <a:r>
              <a:rPr lang="es-AR" sz="1600" b="1" dirty="0"/>
              <a:t>del Aula Virtual con </a:t>
            </a:r>
            <a:r>
              <a:rPr lang="es-AR" sz="1600" b="1" dirty="0" smtClean="0"/>
              <a:t>limitaciones</a:t>
            </a:r>
          </a:p>
          <a:p>
            <a:pPr marL="45720" indent="0">
              <a:buNone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10300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3" y="4372168"/>
            <a:ext cx="7406208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AR" sz="3300" dirty="0"/>
              <a:t>IV. LA MISIÓN, LA VISIÓN Y </a:t>
            </a:r>
            <a:r>
              <a:rPr lang="es-AR" sz="3300" dirty="0" smtClean="0"/>
              <a:t>VALORES DE </a:t>
            </a:r>
            <a:r>
              <a:rPr lang="es-AR" sz="3300" dirty="0"/>
              <a:t>LA </a:t>
            </a:r>
            <a:r>
              <a:rPr lang="es-AR" sz="3300" dirty="0" smtClean="0"/>
              <a:t>FACULTAD –</a:t>
            </a:r>
            <a:r>
              <a:rPr lang="es-AR" sz="3300" smtClean="0"/>
              <a:t>a elaborar-</a:t>
            </a:r>
            <a:r>
              <a:rPr lang="es-AR" sz="3300" dirty="0"/>
              <a:t/>
            </a:r>
            <a:br>
              <a:rPr lang="es-AR" sz="3300" dirty="0"/>
            </a:br>
            <a:endParaRPr lang="es-AR" sz="33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ct val="0"/>
              </a:spcBef>
              <a:buSzPct val="128000"/>
              <a:buNone/>
            </a:pPr>
            <a:r>
              <a:rPr lang="es-AR" sz="36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III. EL LISTADO DE PROBLEMAS. </a:t>
            </a:r>
          </a:p>
          <a:p>
            <a:pPr marL="0" indent="0" algn="ctr">
              <a:lnSpc>
                <a:spcPct val="150000"/>
              </a:lnSpc>
              <a:spcBef>
                <a:spcPct val="0"/>
              </a:spcBef>
              <a:buSzPct val="128000"/>
              <a:buNone/>
            </a:pPr>
            <a:r>
              <a:rPr lang="es-AR" sz="36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-a elaborar el día 5 de diciembre con los actores internos y luego con los externos- </a:t>
            </a:r>
            <a:endParaRPr lang="es-AR" sz="36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3831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7280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</a:t>
            </a:r>
            <a:r>
              <a:rPr lang="es-AR" sz="3600" dirty="0"/>
              <a:t>de los Departamentos de la </a:t>
            </a:r>
            <a:r>
              <a:rPr lang="es-AR" sz="3600" dirty="0" err="1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628800"/>
            <a:ext cx="8856984" cy="4968552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s-AR" sz="2000" dirty="0" smtClean="0"/>
              <a:t>Factores </a:t>
            </a:r>
            <a:r>
              <a:rPr lang="es-AR" sz="2000" dirty="0"/>
              <a:t>Internos (Actuales): Debilidades </a:t>
            </a:r>
            <a:r>
              <a:rPr lang="es-AR" sz="2000" dirty="0" smtClean="0"/>
              <a:t>(3/4)</a:t>
            </a:r>
          </a:p>
          <a:p>
            <a:pPr marL="45720" indent="0" algn="ctr">
              <a:buNone/>
            </a:pPr>
            <a:endParaRPr lang="es-AR" sz="1600" dirty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Insuficiente </a:t>
            </a:r>
            <a:r>
              <a:rPr lang="es-AR" sz="1600" b="1" dirty="0"/>
              <a:t>trabajos </a:t>
            </a:r>
            <a:r>
              <a:rPr lang="es-AR" sz="1600" b="1" dirty="0" smtClean="0"/>
              <a:t>inter-cursos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Dedicaciones </a:t>
            </a:r>
            <a:r>
              <a:rPr lang="es-AR" sz="1600" b="1" dirty="0" smtClean="0"/>
              <a:t>insuficientes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Insuficiente financiamiento para proyectos, eventos, asistencia a congresos, jornadas, </a:t>
            </a:r>
            <a:r>
              <a:rPr lang="es-AR" sz="1600" b="1" dirty="0" err="1" smtClean="0"/>
              <a:t>etc</a:t>
            </a:r>
            <a:endParaRPr lang="es-AR" sz="16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Insuficiente coordinación entre líneas de trabajo del </a:t>
            </a:r>
            <a:r>
              <a:rPr lang="es-AR" sz="1600" b="1" dirty="0" smtClean="0"/>
              <a:t>Departamento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No hay una o más unidades de investigación propia </a:t>
            </a:r>
            <a:r>
              <a:rPr lang="es-AR" sz="1600" b="1" dirty="0" smtClean="0"/>
              <a:t>integradas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Los laboratorios no cuentan con equipamiento suficiente para desarrollar en forma totalmente efectiva  la </a:t>
            </a:r>
            <a:r>
              <a:rPr lang="es-AR" sz="1600" b="1" dirty="0" smtClean="0"/>
              <a:t>investigación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Poca difusión de las actividades de investigación, tanto a nivel facultad como fuera de </a:t>
            </a:r>
            <a:r>
              <a:rPr lang="es-AR" sz="1600" b="1" dirty="0" smtClean="0"/>
              <a:t>ella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Escaso financiamiento para la realización de estas </a:t>
            </a:r>
            <a:r>
              <a:rPr lang="es-AR" sz="1600" b="1" dirty="0" smtClean="0"/>
              <a:t>actividades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Perfil mayoritario de los integrantes de la cátedra orientado a la </a:t>
            </a:r>
            <a:r>
              <a:rPr lang="es-AR" sz="1600" b="1" dirty="0" smtClean="0"/>
              <a:t>investigación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solicitud de financiamiento de </a:t>
            </a:r>
            <a:r>
              <a:rPr lang="es-AR" sz="1600" b="1" dirty="0" smtClean="0"/>
              <a:t>proyectos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Poca difusión del servicio a terceros los que están en este </a:t>
            </a:r>
            <a:r>
              <a:rPr lang="es-AR" sz="1600" b="1" dirty="0" smtClean="0"/>
              <a:t>momento</a:t>
            </a:r>
          </a:p>
          <a:p>
            <a:pPr marL="45720" indent="0">
              <a:buNone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27348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88640"/>
            <a:ext cx="6728535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</a:t>
            </a:r>
            <a:r>
              <a:rPr lang="es-AR" sz="3600" dirty="0"/>
              <a:t>de los Departamentos de la </a:t>
            </a:r>
            <a:r>
              <a:rPr lang="es-AR" sz="3600" dirty="0" err="1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7504" y="1412776"/>
            <a:ext cx="8928992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AR" sz="2000" dirty="0" smtClean="0"/>
              <a:t>Factores </a:t>
            </a:r>
            <a:r>
              <a:rPr lang="es-AR" sz="2000" dirty="0"/>
              <a:t>Internos (Actuales): Debilidades </a:t>
            </a:r>
            <a:r>
              <a:rPr lang="es-AR" sz="2000" dirty="0" smtClean="0"/>
              <a:t>(4/4)</a:t>
            </a:r>
          </a:p>
          <a:p>
            <a:pPr marL="45720" indent="0" algn="ctr">
              <a:buNone/>
            </a:pPr>
            <a:endParaRPr lang="es-AR" sz="1600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certificación del laboratorio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Falta </a:t>
            </a:r>
            <a:r>
              <a:rPr lang="es-AR" sz="1600" b="1" dirty="0"/>
              <a:t>de disponibilidad de vehículos y dinero para el traslado de los alumnos en las salidas al </a:t>
            </a:r>
            <a:r>
              <a:rPr lang="es-AR" sz="1600" b="1" dirty="0" smtClean="0"/>
              <a:t>campo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Dificultades para financiar materiales para la docencia (afiches, material bibliográfico, software, etc.)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Demora en el acceso a los resultados de las encuestas</a:t>
            </a:r>
            <a:r>
              <a:rPr lang="es-AR" sz="1600" b="1" dirty="0" smtClean="0"/>
              <a:t>.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Lentitud para la resolución de problemas básicos (arreglos de rejillas, cambio de lamparitas, </a:t>
            </a:r>
            <a:r>
              <a:rPr lang="es-AR" sz="1600" b="1" dirty="0" err="1"/>
              <a:t>etc</a:t>
            </a:r>
            <a:r>
              <a:rPr lang="es-AR" sz="1600" b="1" dirty="0"/>
              <a:t>). </a:t>
            </a:r>
            <a:endParaRPr lang="es-AR" sz="16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Lentitud para cobertura de cargos docentes de cursos de muchos </a:t>
            </a:r>
            <a:r>
              <a:rPr lang="es-AR" sz="1600" b="1" dirty="0" smtClean="0"/>
              <a:t>alumnos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capacitación del plantel no </a:t>
            </a:r>
            <a:r>
              <a:rPr lang="es-AR" sz="1600" b="1" dirty="0" smtClean="0"/>
              <a:t>docente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continuidad en </a:t>
            </a:r>
            <a:r>
              <a:rPr lang="es-AR" sz="1600" b="1" dirty="0" smtClean="0"/>
              <a:t>las </a:t>
            </a:r>
            <a:r>
              <a:rPr lang="es-AR" sz="1600" b="1" dirty="0"/>
              <a:t>iniciativas de </a:t>
            </a:r>
            <a:r>
              <a:rPr lang="es-AR" sz="1600" b="1" dirty="0" smtClean="0"/>
              <a:t>mejoras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Falta de gestión/acción en seguridad e higiene</a:t>
            </a:r>
          </a:p>
          <a:p>
            <a:pPr marL="45720" indent="0" algn="ctr">
              <a:buNone/>
            </a:pP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81032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4481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</a:t>
            </a:r>
            <a:r>
              <a:rPr lang="es-AR" sz="3600" dirty="0"/>
              <a:t>de los Departamentos </a:t>
            </a:r>
            <a:r>
              <a:rPr lang="es-AR" sz="3600" dirty="0" smtClean="0"/>
              <a:t/>
            </a:r>
            <a:br>
              <a:rPr lang="es-AR" sz="3600" dirty="0" smtClean="0"/>
            </a:br>
            <a:r>
              <a:rPr lang="es-AR" sz="3600" dirty="0" smtClean="0"/>
              <a:t>de </a:t>
            </a:r>
            <a:r>
              <a:rPr lang="es-AR" sz="3600" dirty="0"/>
              <a:t>la </a:t>
            </a:r>
            <a:r>
              <a:rPr lang="es-AR" sz="3600" dirty="0" err="1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1700808"/>
            <a:ext cx="8496944" cy="47708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AR" sz="2000" dirty="0" smtClean="0"/>
              <a:t>Factores </a:t>
            </a:r>
            <a:r>
              <a:rPr lang="es-AR" sz="2000" dirty="0"/>
              <a:t>Internos </a:t>
            </a:r>
            <a:r>
              <a:rPr lang="es-AR" sz="2000" dirty="0" smtClean="0"/>
              <a:t>(Actuales): Fortalezas (1/4)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Plantel docente con formación </a:t>
            </a:r>
            <a:r>
              <a:rPr lang="es-AR" sz="1600" b="1" dirty="0" err="1" smtClean="0"/>
              <a:t>multi-diciplinaria</a:t>
            </a:r>
            <a:r>
              <a:rPr lang="es-AR" sz="1600" b="1" dirty="0" smtClean="0"/>
              <a:t> </a:t>
            </a:r>
            <a:r>
              <a:rPr lang="es-AR" sz="1600" b="1" dirty="0"/>
              <a:t>y gran capacitación (doctores) dando lugar a la oferta de pasantías, becas de experiencia laboral, trabajo final 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Amplia experiencia en la problemática del alumno ingresante (M-F-Q) 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Gran experiencia </a:t>
            </a:r>
            <a:r>
              <a:rPr lang="es-AR" sz="1600" b="1" dirty="0" smtClean="0"/>
              <a:t>docente </a:t>
            </a:r>
            <a:r>
              <a:rPr lang="es-AR" sz="1600" b="1" dirty="0"/>
              <a:t>(profesores y JTP con mucha antigüedad) </a:t>
            </a:r>
            <a:endParaRPr lang="es-AR" sz="16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Laboratorios amplios y sala de computación </a:t>
            </a:r>
            <a:r>
              <a:rPr lang="es-AR" sz="1600" b="1" dirty="0" smtClean="0"/>
              <a:t>adecuada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Docentes muestran puntualidad y buena predisposición para atención de alumnos en clases de </a:t>
            </a:r>
            <a:r>
              <a:rPr lang="es-AR" sz="1600" b="1" dirty="0" smtClean="0"/>
              <a:t>consulta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Participación docente en otros cursos de grado y posgrado (</a:t>
            </a:r>
            <a:r>
              <a:rPr lang="es-AR" sz="1600" b="1" dirty="0" err="1"/>
              <a:t>intra</a:t>
            </a:r>
            <a:r>
              <a:rPr lang="es-AR" sz="1600" b="1" dirty="0"/>
              <a:t> e </a:t>
            </a:r>
            <a:r>
              <a:rPr lang="es-AR" sz="1600" b="1" dirty="0" smtClean="0"/>
              <a:t>inter-departamento)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Trayectoria y formación de posgrado de los </a:t>
            </a:r>
            <a:r>
              <a:rPr lang="es-AR" sz="1600" b="1" dirty="0" smtClean="0"/>
              <a:t>docentes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Realización de trabajos integradores en establecimientos reales por parte de los estudiantes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Iniciativa o búsqueda de innovaciones pedagógicas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Clases teórico-prácticas</a:t>
            </a:r>
          </a:p>
        </p:txBody>
      </p:sp>
    </p:spTree>
    <p:extLst>
      <p:ext uri="{BB962C8B-B14F-4D97-AF65-F5344CB8AC3E}">
        <p14:creationId xmlns:p14="http://schemas.microsoft.com/office/powerpoint/2010/main" val="283467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6247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AR" sz="3600" dirty="0" smtClean="0"/>
              <a:t>I. FODA </a:t>
            </a:r>
            <a:r>
              <a:rPr lang="es-AR" sz="3600" dirty="0"/>
              <a:t>de los Departamentos de la </a:t>
            </a:r>
            <a:r>
              <a:rPr lang="es-AR" sz="3600" dirty="0" err="1"/>
              <a:t>FCAyF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784976" cy="518457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AR" sz="2000" dirty="0" smtClean="0"/>
              <a:t>Factores </a:t>
            </a:r>
            <a:r>
              <a:rPr lang="es-AR" sz="2000" dirty="0"/>
              <a:t>Internos </a:t>
            </a:r>
            <a:r>
              <a:rPr lang="es-AR" sz="2000" dirty="0" smtClean="0"/>
              <a:t>(Actuales): Fortalezas (2/4)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 smtClean="0"/>
              <a:t>Uso </a:t>
            </a:r>
            <a:r>
              <a:rPr lang="es-AR" sz="1600" b="1" dirty="0"/>
              <a:t>del Aula </a:t>
            </a:r>
            <a:r>
              <a:rPr lang="es-AR" sz="1600" b="1" dirty="0" smtClean="0"/>
              <a:t>Virtual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Participación en redes de </a:t>
            </a:r>
            <a:r>
              <a:rPr lang="es-AR" sz="1600" b="1" dirty="0" smtClean="0"/>
              <a:t>cátedras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Flexibilidad/capacidad de adaptación frente a rigidez del Plan de </a:t>
            </a:r>
            <a:r>
              <a:rPr lang="es-AR" sz="1600" b="1" dirty="0" smtClean="0"/>
              <a:t>Estudios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Participación de alumnos de otras carreras en los cursos del </a:t>
            </a:r>
            <a:r>
              <a:rPr lang="es-AR" sz="1600" b="1" dirty="0" smtClean="0"/>
              <a:t>Departamento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Vinculación con el medio (productores, instituciones, técnicos</a:t>
            </a:r>
            <a:r>
              <a:rPr lang="es-AR" sz="1600" b="1" dirty="0" smtClean="0"/>
              <a:t>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Participación en gestión </a:t>
            </a:r>
            <a:r>
              <a:rPr lang="es-AR" sz="1600" b="1" dirty="0" smtClean="0"/>
              <a:t>institucional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Espacio compartido en los cursos de estudiantes de las carreras de Ing. </a:t>
            </a:r>
            <a:r>
              <a:rPr lang="es-AR" sz="1600" b="1" dirty="0" smtClean="0"/>
              <a:t>Agro  </a:t>
            </a:r>
            <a:r>
              <a:rPr lang="es-AR" sz="1600" b="1" dirty="0"/>
              <a:t>e </a:t>
            </a:r>
            <a:r>
              <a:rPr lang="es-AR" sz="1600" b="1" dirty="0" smtClean="0"/>
              <a:t> Ing</a:t>
            </a:r>
            <a:r>
              <a:rPr lang="es-AR" sz="1600" b="1" dirty="0"/>
              <a:t>. </a:t>
            </a:r>
            <a:r>
              <a:rPr lang="es-AR" sz="1600" b="1" dirty="0" err="1" smtClean="0"/>
              <a:t>Ftal</a:t>
            </a:r>
            <a:endParaRPr lang="es-AR" sz="1600" b="1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Diversidad en formación interdisciplinar de los </a:t>
            </a:r>
            <a:r>
              <a:rPr lang="es-AR" sz="1600" b="1" dirty="0" smtClean="0"/>
              <a:t>docentes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Formación generalista y espacio curricular para la formación </a:t>
            </a:r>
            <a:r>
              <a:rPr lang="es-AR" sz="1600" b="1" dirty="0" smtClean="0"/>
              <a:t>profesional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Repetición de cursos a </a:t>
            </a:r>
            <a:r>
              <a:rPr lang="es-AR" sz="1600" b="1" dirty="0" smtClean="0"/>
              <a:t>contra-cuatrimestre 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Funcionamiento periódico del departamento (reuniones</a:t>
            </a:r>
            <a:r>
              <a:rPr lang="es-AR" sz="1600" b="1" dirty="0" smtClean="0"/>
              <a:t>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AR" sz="1600" b="1" dirty="0"/>
              <a:t>Buena participación en las reuniones y buen diálogo</a:t>
            </a:r>
          </a:p>
        </p:txBody>
      </p:sp>
    </p:spTree>
    <p:extLst>
      <p:ext uri="{BB962C8B-B14F-4D97-AF65-F5344CB8AC3E}">
        <p14:creationId xmlns:p14="http://schemas.microsoft.com/office/powerpoint/2010/main" val="9151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909</TotalTime>
  <Words>3153</Words>
  <Application>Microsoft Office PowerPoint</Application>
  <PresentationFormat>Presentación en pantalla (4:3)</PresentationFormat>
  <Paragraphs>1618</Paragraphs>
  <Slides>50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1" baseType="lpstr">
      <vt:lpstr>Transmisión de listas</vt:lpstr>
      <vt:lpstr>Presentación de PowerPoint</vt:lpstr>
      <vt:lpstr>Presentación de PowerPoint</vt:lpstr>
      <vt:lpstr>Ejes Estratégicos del Plan Estratégico FCAyF</vt:lpstr>
      <vt:lpstr>I. FODA de los Departamentos de la FCAyF</vt:lpstr>
      <vt:lpstr>I. FODA de los Departamentos de la FCAyF</vt:lpstr>
      <vt:lpstr>I. FODA de los Departamentos de la FCAyF</vt:lpstr>
      <vt:lpstr>I. FODA de los Departamentos de la FCAyF</vt:lpstr>
      <vt:lpstr>I. FODA de los Departamentos  de la FCAyF</vt:lpstr>
      <vt:lpstr>I. FODA de los Departamentos de la FCAyF</vt:lpstr>
      <vt:lpstr>I. FODA de los Departamentos de la FCAyF</vt:lpstr>
      <vt:lpstr>I. FODA de los Departamentos de la FCAyF</vt:lpstr>
      <vt:lpstr>I. FODA de los Departamentos de la FCAyF</vt:lpstr>
      <vt:lpstr>Presentación de PowerPoint</vt:lpstr>
      <vt:lpstr>Docencia</vt:lpstr>
      <vt:lpstr>Docencia: Grado</vt:lpstr>
      <vt:lpstr>Docencia: Grado</vt:lpstr>
      <vt:lpstr>Docencia: Grado</vt:lpstr>
      <vt:lpstr>Docencia: Grado</vt:lpstr>
      <vt:lpstr>Docencia: Grado</vt:lpstr>
      <vt:lpstr>Docencia: Grado</vt:lpstr>
      <vt:lpstr>Docencia: Grado</vt:lpstr>
      <vt:lpstr>Docencia: Grado</vt:lpstr>
      <vt:lpstr>Docencia: Grado</vt:lpstr>
      <vt:lpstr>Docencia</vt:lpstr>
      <vt:lpstr>Docencia: Docentes </vt:lpstr>
      <vt:lpstr>Docencia: Docentes</vt:lpstr>
      <vt:lpstr>Docencia: Docentes</vt:lpstr>
      <vt:lpstr>Docencia: Docentes</vt:lpstr>
      <vt:lpstr>Investigación y Vinculación Tecnológica</vt:lpstr>
      <vt:lpstr>Investigación y Vinculación Tecnológica: Docentes Investigadores en el Programa de Incentivos por Dedicación a la investigación </vt:lpstr>
      <vt:lpstr>Investigación y Vinculación Tecnológica: Institutos , Centros, Laboratorios y UPIDES por Unidad Académica  </vt:lpstr>
      <vt:lpstr>Investigación y Vinculación Tecnológica: Becarios UNLP discriminados y tipo de Beca </vt:lpstr>
      <vt:lpstr>Investigación y Vinculación Tecnológica: Composición de los investigadores (CONICET/CIC/UNLP)</vt:lpstr>
      <vt:lpstr>Investigación y Vinculación Tecnológica: Proyectos de Investigación en ejecución, acreditados por la UNLP, discriminados </vt:lpstr>
      <vt:lpstr>Investigación y Vinculación Tecnológica: Áreas temáticas de proyectos de investigación </vt:lpstr>
      <vt:lpstr>Investigación y Vinculación Tecnológica: Áreas temáticas de proyectos de investigación</vt:lpstr>
      <vt:lpstr>Investigación y Vinculación Tecnológica: Resultados de Investigaciones: Publicaciones científicas y actas de congresos con y sin referato y otros resultados de investigaciones. </vt:lpstr>
      <vt:lpstr>Extensión Universitaria </vt:lpstr>
      <vt:lpstr>Relaciones Institucionales </vt:lpstr>
      <vt:lpstr>Administración y Gestión: Estructura Administrativa de la Facultad</vt:lpstr>
      <vt:lpstr>Administración y Gestión: Estructura General de la Facultad</vt:lpstr>
      <vt:lpstr>Administración y Gestión: Evolución Planta Docente</vt:lpstr>
      <vt:lpstr>Administración y Gestión: Evolución Planta Docente</vt:lpstr>
      <vt:lpstr>Administración y Gestión: Evolución Planta Docente</vt:lpstr>
      <vt:lpstr>Administración y Gestión: Evolución Planta Docente</vt:lpstr>
      <vt:lpstr>Administración y Gestión: Evolución Planta Docente</vt:lpstr>
      <vt:lpstr>Administración y Gestión: Evolución Planta Docente</vt:lpstr>
      <vt:lpstr>Administración y Gestión: Evolución Planta Docente</vt:lpstr>
      <vt:lpstr>Administración y Gestión: Planta No Docente (Cubierta y potenciales vacantes- 2016)</vt:lpstr>
      <vt:lpstr>IV. LA MISIÓN, LA VISIÓN Y VALORES DE LA FACULTAD –a elaborar-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Irene</cp:lastModifiedBy>
  <cp:revision>51</cp:revision>
  <dcterms:created xsi:type="dcterms:W3CDTF">2016-12-01T19:45:44Z</dcterms:created>
  <dcterms:modified xsi:type="dcterms:W3CDTF">2016-12-03T12:08:25Z</dcterms:modified>
</cp:coreProperties>
</file>