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257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242"/>
    <a:srgbClr val="FFFF99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acultad\Estadistica\Agronomia\Plan%20Estrategico%202017\Encuestas\Base%20con%20etiquetas\Graduados_forestal_analizado_%20etiquetas_asignacion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acultad\Estadistica\Agronomia\Plan%20Estrategico%202017\Encuestas\Base%20con%20etiquetas\Encuestas%20estudiantes%20forestales%20etiqueta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Valoraciones Total - Graduados Ing. Agrónomo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Hoja5!$G$60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Hoja5!$E$61:$E$79</c:f>
              <c:strCache>
                <c:ptCount val="19"/>
                <c:pt idx="0">
                  <c:v>DISEÑO Y EJECUCIÓN DE POLITICAS PUBLICAS</c:v>
                </c:pt>
                <c:pt idx="1">
                  <c:v>ACTIVIDAD RENTABLE O BIEN REMUNERADA</c:v>
                </c:pt>
                <c:pt idx="2">
                  <c:v>INTERACCIÓN CON EL MUNDO RURAL Y URBANO</c:v>
                </c:pt>
                <c:pt idx="3">
                  <c:v>INCIDENCIA EN EL AGREGADO DE VALOR A LA PRODUCCIÓN (AGROINDUSTRIAL)</c:v>
                </c:pt>
                <c:pt idx="4">
                  <c:v>CAPACIDAD PARA ORGANIZAR Y COORDINAR LA DINAMICA DE DIVERSAS ENTIDADES SOCIALES</c:v>
                </c:pt>
                <c:pt idx="5">
                  <c:v>INTERVENCION EN UN SECTOR QUE MOTORIZA LA ECONOMÍA DEL PAIS</c:v>
                </c:pt>
                <c:pt idx="6">
                  <c:v>INVESTIGACIÓN</c:v>
                </c:pt>
                <c:pt idx="7">
                  <c:v>PROFESIÓN AUTONOMA</c:v>
                </c:pt>
                <c:pt idx="8">
                  <c:v>GESTION Y RESOLUCIÓN DE PROBLEMAS EN CONTEXTOS DINAMICOS Y COMPLEJOS</c:v>
                </c:pt>
                <c:pt idx="9">
                  <c:v>TRABAJO DIRECTO CON PRODUCTORES (AGRICULTORES FLIARES, CAMPESINOS, TRABAJADORES RURALES)</c:v>
                </c:pt>
                <c:pt idx="10">
                  <c:v>TRABAJO EN EQUIPO E INTERDISCIPLINARIO</c:v>
                </c:pt>
                <c:pt idx="11">
                  <c:v>MANEJO SUSTENTABLE DE LOS RECURSOS NATURALES</c:v>
                </c:pt>
                <c:pt idx="12">
                  <c:v>DOCENCIA</c:v>
                </c:pt>
                <c:pt idx="13">
                  <c:v>VINCULO DIRECTO CON EL MEDIO AMBIENTE RURAL</c:v>
                </c:pt>
                <c:pt idx="14">
                  <c:v>PARTICIPACIÓN EN PROCESOS DE EXTENSIÓN, INNOVACIÓN Y DESARROLLO RURAL</c:v>
                </c:pt>
                <c:pt idx="15">
                  <c:v>DIVERSIDAD TEMATICA Y VERSATILIDAD EN EL ALCANCE DE LA PROFESIÓN</c:v>
                </c:pt>
                <c:pt idx="16">
                  <c:v>INGERENCIA EN LA CALIDAD Y CANTIDAD DE LA PRODUCCIÓN DE ALIMENTOS Y OTRAS MATERIAS PRIMAS </c:v>
                </c:pt>
                <c:pt idx="17">
                  <c:v>FORMACIÓN AMPLIA INTEGRAL MULTIDISCIPLINARIA Y SISTEMICA</c:v>
                </c:pt>
                <c:pt idx="18">
                  <c:v>OTROS</c:v>
                </c:pt>
              </c:strCache>
            </c:strRef>
          </c:cat>
          <c:val>
            <c:numRef>
              <c:f>Hoja5!$G$61:$G$79</c:f>
              <c:numCache>
                <c:formatCode>0%</c:formatCode>
                <c:ptCount val="19"/>
                <c:pt idx="0">
                  <c:v>2.0533880903490765E-3</c:v>
                </c:pt>
                <c:pt idx="1">
                  <c:v>6.1601642710472273E-3</c:v>
                </c:pt>
                <c:pt idx="2">
                  <c:v>6.1601642710472273E-3</c:v>
                </c:pt>
                <c:pt idx="3">
                  <c:v>8.2135523613963042E-3</c:v>
                </c:pt>
                <c:pt idx="4">
                  <c:v>8.2135523613963042E-3</c:v>
                </c:pt>
                <c:pt idx="5">
                  <c:v>2.6694045174537995E-2</c:v>
                </c:pt>
                <c:pt idx="6">
                  <c:v>2.8747433264887063E-2</c:v>
                </c:pt>
                <c:pt idx="7">
                  <c:v>3.4907597535934289E-2</c:v>
                </c:pt>
                <c:pt idx="8">
                  <c:v>4.1067761806981531E-2</c:v>
                </c:pt>
                <c:pt idx="9">
                  <c:v>4.5174537987679682E-2</c:v>
                </c:pt>
                <c:pt idx="10">
                  <c:v>4.9281314168377825E-2</c:v>
                </c:pt>
                <c:pt idx="11">
                  <c:v>5.7494866529774126E-2</c:v>
                </c:pt>
                <c:pt idx="12">
                  <c:v>6.1601642710472269E-2</c:v>
                </c:pt>
                <c:pt idx="13">
                  <c:v>7.3921971252566734E-2</c:v>
                </c:pt>
                <c:pt idx="14">
                  <c:v>7.5975359342915813E-2</c:v>
                </c:pt>
                <c:pt idx="15">
                  <c:v>8.4188911704312114E-2</c:v>
                </c:pt>
                <c:pt idx="16">
                  <c:v>9.0349075975359364E-2</c:v>
                </c:pt>
                <c:pt idx="17">
                  <c:v>0.13347022587268995</c:v>
                </c:pt>
                <c:pt idx="18">
                  <c:v>0.16632443531827518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004480"/>
        <c:axId val="154403200"/>
        <c:axId val="0"/>
      </c:bar3DChart>
      <c:catAx>
        <c:axId val="132004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s-AR"/>
          </a:p>
        </c:txPr>
        <c:crossAx val="154403200"/>
        <c:crosses val="autoZero"/>
        <c:auto val="1"/>
        <c:lblAlgn val="ctr"/>
        <c:lblOffset val="100"/>
        <c:noMultiLvlLbl val="0"/>
      </c:catAx>
      <c:valAx>
        <c:axId val="1544032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200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Valoraciones Totales - Graduados</a:t>
            </a:r>
            <a:r>
              <a:rPr lang="en-US" baseline="0"/>
              <a:t> Ing. Forestal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Hoja3!$G$55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Hoja3!$E$56:$E$70</c:f>
              <c:strCache>
                <c:ptCount val="15"/>
                <c:pt idx="0">
                  <c:v>Gestión de ecosistemas de bosques nativos</c:v>
                </c:pt>
                <c:pt idx="1">
                  <c:v>Docencia (grado y posgrado)</c:v>
                </c:pt>
                <c:pt idx="2">
                  <c:v>Posibilidad de ejercer la profesión, estabilidad y nivel salarial</c:v>
                </c:pt>
                <c:pt idx="3">
                  <c:v>Contacto con empresas y productores de diferentes escala</c:v>
                </c:pt>
                <c:pt idx="4">
                  <c:v>Investigación</c:v>
                </c:pt>
                <c:pt idx="5">
                  <c:v>Formación en sistemas forestales nativos e implantados</c:v>
                </c:pt>
                <c:pt idx="6">
                  <c:v>Gestión de plantaciones forestales e industrias</c:v>
                </c:pt>
                <c:pt idx="7">
                  <c:v>Trabajo en contacto con la naturaleza</c:v>
                </c:pt>
                <c:pt idx="8">
                  <c:v>Participación institucional e intervención en políticas y planes sectoriales</c:v>
                </c:pt>
                <c:pt idx="9">
                  <c:v>Relación de la carrera con la protección del ambiente, la biodiversidad y los recursos naturales</c:v>
                </c:pt>
                <c:pt idx="10">
                  <c:v>Sin respuesta</c:v>
                </c:pt>
                <c:pt idx="11">
                  <c:v>Servicios e intercambio de conocimientos con la sociedad, interactuando para su transformación social, ambiental y económica, incluyendo la Extensión</c:v>
                </c:pt>
                <c:pt idx="12">
                  <c:v>Libertad profesional y gusto por la profesión, relación entre colegas y ambiente profesional.</c:v>
                </c:pt>
                <c:pt idx="13">
                  <c:v>Pensamiento sistémico y a largo plazo, formación, flexibilidad, ámbito de trabajo, interdisciplina, trabajo en equipo, aprendizaje continuo, planificación, capacidad de resolver problemas y adquirir conocimientos para el desarrollo sustentable</c:v>
                </c:pt>
                <c:pt idx="14">
                  <c:v>Amplitud y variedad de campos laborales actuales y futuros, diversidad de territorios y posibilidad de desarrollo profesional</c:v>
                </c:pt>
              </c:strCache>
            </c:strRef>
          </c:cat>
          <c:val>
            <c:numRef>
              <c:f>Hoja3!$G$56:$G$70</c:f>
              <c:numCache>
                <c:formatCode>0%</c:formatCode>
                <c:ptCount val="15"/>
                <c:pt idx="0">
                  <c:v>1.6000000000000004E-2</c:v>
                </c:pt>
                <c:pt idx="1">
                  <c:v>2.0000000000000004E-2</c:v>
                </c:pt>
                <c:pt idx="2">
                  <c:v>2.0000000000000004E-2</c:v>
                </c:pt>
                <c:pt idx="3">
                  <c:v>2.4E-2</c:v>
                </c:pt>
                <c:pt idx="4">
                  <c:v>2.4E-2</c:v>
                </c:pt>
                <c:pt idx="5">
                  <c:v>3.5999999999999997E-2</c:v>
                </c:pt>
                <c:pt idx="6">
                  <c:v>3.5999999999999997E-2</c:v>
                </c:pt>
                <c:pt idx="7">
                  <c:v>6.0000000000000005E-2</c:v>
                </c:pt>
                <c:pt idx="8">
                  <c:v>6.4000000000000015E-2</c:v>
                </c:pt>
                <c:pt idx="9">
                  <c:v>7.5999999999999998E-2</c:v>
                </c:pt>
                <c:pt idx="10">
                  <c:v>8.0000000000000016E-2</c:v>
                </c:pt>
                <c:pt idx="11">
                  <c:v>8.8000000000000023E-2</c:v>
                </c:pt>
                <c:pt idx="12">
                  <c:v>0.10800000000000001</c:v>
                </c:pt>
                <c:pt idx="13">
                  <c:v>0.16400000000000001</c:v>
                </c:pt>
                <c:pt idx="14">
                  <c:v>0.18400000000000002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428160"/>
        <c:axId val="154429696"/>
        <c:axId val="0"/>
      </c:bar3DChart>
      <c:catAx>
        <c:axId val="154428160"/>
        <c:scaling>
          <c:orientation val="minMax"/>
        </c:scaling>
        <c:delete val="0"/>
        <c:axPos val="l"/>
        <c:majorTickMark val="out"/>
        <c:minorTickMark val="none"/>
        <c:tickLblPos val="nextTo"/>
        <c:crossAx val="154429696"/>
        <c:crosses val="autoZero"/>
        <c:auto val="1"/>
        <c:lblAlgn val="ctr"/>
        <c:lblOffset val="100"/>
        <c:noMultiLvlLbl val="0"/>
      </c:catAx>
      <c:valAx>
        <c:axId val="1544296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54428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Valoraciones</a:t>
            </a:r>
            <a:r>
              <a:rPr lang="es-AR" baseline="0"/>
              <a:t> total - Estudiantes Ing. Forestal</a:t>
            </a:r>
            <a:endParaRPr lang="es-AR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Hoja4!$G$46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Hoja4!$E$47:$E$60</c:f>
              <c:strCache>
                <c:ptCount val="14"/>
                <c:pt idx="0">
                  <c:v>Organización curricular</c:v>
                </c:pt>
                <c:pt idx="1">
                  <c:v>(en blanco)</c:v>
                </c:pt>
                <c:pt idx="2">
                  <c:v>Enfoque social</c:v>
                </c:pt>
                <c:pt idx="3">
                  <c:v>Desarrollo de espiritu crítico</c:v>
                </c:pt>
                <c:pt idx="4">
                  <c:v>Formación sobre el territorio Nacional</c:v>
                </c:pt>
                <c:pt idx="5">
                  <c:v>Actitud comprometida del docente</c:v>
                </c:pt>
                <c:pt idx="6">
                  <c:v>Buena formación académica</c:v>
                </c:pt>
                <c:pt idx="7">
                  <c:v>Carrera de amplia temática y de interés público</c:v>
                </c:pt>
                <c:pt idx="8">
                  <c:v>Demanda de profesionales en el sector</c:v>
                </c:pt>
                <c:pt idx="9">
                  <c:v>Otros</c:v>
                </c:pt>
                <c:pt idx="10">
                  <c:v>Plan de estudio</c:v>
                </c:pt>
                <c:pt idx="11">
                  <c:v>Salidas de estudio-Pasantías</c:v>
                </c:pt>
                <c:pt idx="12">
                  <c:v>Relaciones sociales</c:v>
                </c:pt>
                <c:pt idx="13">
                  <c:v>Protección del ambiente-Manejo sustentable</c:v>
                </c:pt>
              </c:strCache>
            </c:strRef>
          </c:cat>
          <c:val>
            <c:numRef>
              <c:f>Hoja4!$G$47:$G$60</c:f>
              <c:numCache>
                <c:formatCode>0%</c:formatCode>
                <c:ptCount val="14"/>
                <c:pt idx="0">
                  <c:v>6.1728395061728392E-3</c:v>
                </c:pt>
                <c:pt idx="1">
                  <c:v>6.1728395061728392E-3</c:v>
                </c:pt>
                <c:pt idx="2">
                  <c:v>1.2345679012345682E-2</c:v>
                </c:pt>
                <c:pt idx="3">
                  <c:v>1.2345679012345682E-2</c:v>
                </c:pt>
                <c:pt idx="4">
                  <c:v>3.0864197530864199E-2</c:v>
                </c:pt>
                <c:pt idx="5">
                  <c:v>3.7037037037037042E-2</c:v>
                </c:pt>
                <c:pt idx="6">
                  <c:v>6.7901234567901245E-2</c:v>
                </c:pt>
                <c:pt idx="7">
                  <c:v>6.7901234567901245E-2</c:v>
                </c:pt>
                <c:pt idx="8">
                  <c:v>6.7901234567901245E-2</c:v>
                </c:pt>
                <c:pt idx="9">
                  <c:v>7.407407407407407E-2</c:v>
                </c:pt>
                <c:pt idx="10">
                  <c:v>8.6419753086419721E-2</c:v>
                </c:pt>
                <c:pt idx="11">
                  <c:v>0.13580246913580246</c:v>
                </c:pt>
                <c:pt idx="12">
                  <c:v>0.19135802469135799</c:v>
                </c:pt>
                <c:pt idx="13">
                  <c:v>0.20370370370370369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450560"/>
        <c:axId val="132202880"/>
        <c:axId val="0"/>
      </c:bar3DChart>
      <c:catAx>
        <c:axId val="154450560"/>
        <c:scaling>
          <c:orientation val="minMax"/>
        </c:scaling>
        <c:delete val="0"/>
        <c:axPos val="l"/>
        <c:majorTickMark val="out"/>
        <c:minorTickMark val="none"/>
        <c:tickLblPos val="nextTo"/>
        <c:crossAx val="132202880"/>
        <c:crosses val="autoZero"/>
        <c:auto val="1"/>
        <c:lblAlgn val="ctr"/>
        <c:lblOffset val="100"/>
        <c:noMultiLvlLbl val="0"/>
      </c:catAx>
      <c:valAx>
        <c:axId val="1322028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5445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Valoraciones</a:t>
            </a:r>
            <a:r>
              <a:rPr lang="en-US" baseline="0"/>
              <a:t> totales - Estudiantes Ing. Agronomo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resultados!$G$109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resultados!$E$110:$E$145</c:f>
              <c:strCache>
                <c:ptCount val="36"/>
                <c:pt idx="0">
                  <c:v>Fomento del pensamiento crítico y del debate</c:v>
                </c:pt>
                <c:pt idx="1">
                  <c:v>Vinculación con otros organismos estatales</c:v>
                </c:pt>
                <c:pt idx="2">
                  <c:v>Oferta académica y prestigio de la UNLP</c:v>
                </c:pt>
                <c:pt idx="3">
                  <c:v>Taller de Ambientación Universitaria</c:v>
                </c:pt>
                <c:pt idx="4">
                  <c:v>Disponibilidad de material de estudio</c:v>
                </c:pt>
                <c:pt idx="5">
                  <c:v>Enfoque sistémico del sector agropecuario y su relación con el entorno</c:v>
                </c:pt>
                <c:pt idx="6">
                  <c:v>Fomento de la discusión del agro actual</c:v>
                </c:pt>
                <c:pt idx="7">
                  <c:v>Extensión</c:v>
                </c:pt>
                <c:pt idx="8">
                  <c:v>Intervención de la carrera en un sector que motoriza la economía del país</c:v>
                </c:pt>
                <c:pt idx="9">
                  <c:v>Abordaje de la mirada socioeconómica de la agronomía</c:v>
                </c:pt>
                <c:pt idx="10">
                  <c:v>Interés público de la carrera</c:v>
                </c:pt>
                <c:pt idx="11">
                  <c:v>Pertinencia de la carrera en procesos de innovación y desarrollo rural</c:v>
                </c:pt>
                <c:pt idx="12">
                  <c:v>Cantidad reducida de estudiantes</c:v>
                </c:pt>
                <c:pt idx="13">
                  <c:v>Gratuidad de la enseñanza y carácter público de la educación superior</c:v>
                </c:pt>
                <c:pt idx="14">
                  <c:v>Concientización del rol profesional de ingeniero</c:v>
                </c:pt>
                <c:pt idx="15">
                  <c:v>Investigación</c:v>
                </c:pt>
                <c:pt idx="16">
                  <c:v>Valoración positiva de la gestión administrativa</c:v>
                </c:pt>
                <c:pt idx="17">
                  <c:v>Abordaje de la agroecología en el plan de estudios</c:v>
                </c:pt>
                <c:pt idx="18">
                  <c:v>Diversidad de actividades optativas</c:v>
                </c:pt>
                <c:pt idx="19">
                  <c:v>Programas de contensión en la carrera (tutorías, ayudas económicas, becas, etc)</c:v>
                </c:pt>
                <c:pt idx="20">
                  <c:v>Formación para la producción vegetal y animal</c:v>
                </c:pt>
                <c:pt idx="21">
                  <c:v>Régimen de promoción sin examen final</c:v>
                </c:pt>
                <c:pt idx="22">
                  <c:v>Interés por la biología y la botánica</c:v>
                </c:pt>
                <c:pt idx="23">
                  <c:v>Interés en el medioambiente rural</c:v>
                </c:pt>
                <c:pt idx="24">
                  <c:v>Injerencia de la carrera en la calidad y cantidad en la producción de alimentos y otras materias primas</c:v>
                </c:pt>
                <c:pt idx="25">
                  <c:v>Incentivación del compromiso social de la agronomía</c:v>
                </c:pt>
                <c:pt idx="26">
                  <c:v>Dotación e infraestructura</c:v>
                </c:pt>
                <c:pt idx="27">
                  <c:v>Calidad en la formación de la planta docente</c:v>
                </c:pt>
                <c:pt idx="28">
                  <c:v>Múltiples horarios de cursada, instancias de examen y clases de consulta</c:v>
                </c:pt>
                <c:pt idx="29">
                  <c:v>Prácticas y salidas al medio agropecuario</c:v>
                </c:pt>
                <c:pt idx="30">
                  <c:v>(en blanco)</c:v>
                </c:pt>
                <c:pt idx="31">
                  <c:v>Prestigio y nivel académico de la Facultad de Ciencias Agrarias y Forestales</c:v>
                </c:pt>
                <c:pt idx="32">
                  <c:v>Otros</c:v>
                </c:pt>
                <c:pt idx="33">
                  <c:v>Manejo sustentable de los recursos naturales</c:v>
                </c:pt>
                <c:pt idx="34">
                  <c:v>Formación amplia, integral, multidisciplinaria y sistémica (Plan de Estudios)</c:v>
                </c:pt>
                <c:pt idx="35">
                  <c:v>Clima académico cordial y amigable (docentes, no docentes y estudiantes)</c:v>
                </c:pt>
              </c:strCache>
            </c:strRef>
          </c:cat>
          <c:val>
            <c:numRef>
              <c:f>resultados!$G$110:$G$145</c:f>
              <c:numCache>
                <c:formatCode>0%</c:formatCode>
                <c:ptCount val="36"/>
                <c:pt idx="0">
                  <c:v>2.2446689113355782E-3</c:v>
                </c:pt>
                <c:pt idx="1">
                  <c:v>2.2446689113355782E-3</c:v>
                </c:pt>
                <c:pt idx="2">
                  <c:v>2.2446689113355782E-3</c:v>
                </c:pt>
                <c:pt idx="3">
                  <c:v>3.3670033670033677E-3</c:v>
                </c:pt>
                <c:pt idx="4">
                  <c:v>4.4893378226711573E-3</c:v>
                </c:pt>
                <c:pt idx="5">
                  <c:v>4.4893378226711573E-3</c:v>
                </c:pt>
                <c:pt idx="6">
                  <c:v>4.4893378226711573E-3</c:v>
                </c:pt>
                <c:pt idx="7">
                  <c:v>4.4893378226711573E-3</c:v>
                </c:pt>
                <c:pt idx="8">
                  <c:v>5.6116722783389455E-3</c:v>
                </c:pt>
                <c:pt idx="9">
                  <c:v>6.7340067340067346E-3</c:v>
                </c:pt>
                <c:pt idx="10">
                  <c:v>6.7340067340067346E-3</c:v>
                </c:pt>
                <c:pt idx="11">
                  <c:v>7.8563411896745271E-3</c:v>
                </c:pt>
                <c:pt idx="12">
                  <c:v>1.0101010101010104E-2</c:v>
                </c:pt>
                <c:pt idx="13">
                  <c:v>1.0101010101010104E-2</c:v>
                </c:pt>
                <c:pt idx="14">
                  <c:v>1.1223344556677889E-2</c:v>
                </c:pt>
                <c:pt idx="15">
                  <c:v>1.1223344556677889E-2</c:v>
                </c:pt>
                <c:pt idx="16">
                  <c:v>1.1223344556677889E-2</c:v>
                </c:pt>
                <c:pt idx="17">
                  <c:v>1.3468013468013467E-2</c:v>
                </c:pt>
                <c:pt idx="18">
                  <c:v>1.3468013468013467E-2</c:v>
                </c:pt>
                <c:pt idx="19">
                  <c:v>1.5712682379349044E-2</c:v>
                </c:pt>
                <c:pt idx="20">
                  <c:v>1.6835016835016835E-2</c:v>
                </c:pt>
                <c:pt idx="21">
                  <c:v>1.6835016835016835E-2</c:v>
                </c:pt>
                <c:pt idx="22">
                  <c:v>1.7957351290684629E-2</c:v>
                </c:pt>
                <c:pt idx="23">
                  <c:v>2.1324354657687984E-2</c:v>
                </c:pt>
                <c:pt idx="24">
                  <c:v>2.2446689113355782E-2</c:v>
                </c:pt>
                <c:pt idx="25">
                  <c:v>2.3569023569023576E-2</c:v>
                </c:pt>
                <c:pt idx="26">
                  <c:v>3.1425364758698095E-2</c:v>
                </c:pt>
                <c:pt idx="27">
                  <c:v>3.8159371492704833E-2</c:v>
                </c:pt>
                <c:pt idx="28">
                  <c:v>3.8159371492704833E-2</c:v>
                </c:pt>
                <c:pt idx="29">
                  <c:v>4.9382716049382727E-2</c:v>
                </c:pt>
                <c:pt idx="30">
                  <c:v>5.8361391694725033E-2</c:v>
                </c:pt>
                <c:pt idx="31">
                  <c:v>7.6318742985409666E-2</c:v>
                </c:pt>
                <c:pt idx="32">
                  <c:v>8.0808080808080829E-2</c:v>
                </c:pt>
                <c:pt idx="33">
                  <c:v>9.2031425364758709E-2</c:v>
                </c:pt>
                <c:pt idx="34">
                  <c:v>0.10101010101010102</c:v>
                </c:pt>
                <c:pt idx="35">
                  <c:v>0.16386083052749725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177920"/>
        <c:axId val="154179456"/>
        <c:axId val="0"/>
      </c:bar3DChart>
      <c:catAx>
        <c:axId val="154177920"/>
        <c:scaling>
          <c:orientation val="minMax"/>
        </c:scaling>
        <c:delete val="0"/>
        <c:axPos val="l"/>
        <c:majorTickMark val="out"/>
        <c:minorTickMark val="none"/>
        <c:tickLblPos val="nextTo"/>
        <c:crossAx val="154179456"/>
        <c:crosses val="autoZero"/>
        <c:auto val="1"/>
        <c:lblAlgn val="ctr"/>
        <c:lblOffset val="100"/>
        <c:noMultiLvlLbl val="0"/>
      </c:catAx>
      <c:valAx>
        <c:axId val="1541794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54177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C39CE-BCA6-477B-920A-2FAB5162682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F60E708-B2E2-481D-93E2-BB77A8B9E798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s-AR" sz="1600" b="1" dirty="0" smtClean="0"/>
            <a:t>Abril- Mayo </a:t>
          </a:r>
          <a:r>
            <a:rPr lang="es-AR" sz="1600" dirty="0" smtClean="0"/>
            <a:t>se solicitó a los Dptos. matrices FODA</a:t>
          </a:r>
          <a:endParaRPr lang="es-AR" sz="1600" dirty="0"/>
        </a:p>
      </dgm:t>
    </dgm:pt>
    <dgm:pt modelId="{A405C472-AA67-4AFD-9AE7-E54D98E8D6CF}" type="parTrans" cxnId="{2C203F56-76EB-48E5-8473-22CA973F2C03}">
      <dgm:prSet/>
      <dgm:spPr/>
      <dgm:t>
        <a:bodyPr/>
        <a:lstStyle/>
        <a:p>
          <a:endParaRPr lang="es-AR"/>
        </a:p>
      </dgm:t>
    </dgm:pt>
    <dgm:pt modelId="{9B2FA340-0CD9-4D44-BF55-334FC28D0984}" type="sibTrans" cxnId="{2C203F56-76EB-48E5-8473-22CA973F2C03}">
      <dgm:prSet/>
      <dgm:spPr/>
      <dgm:t>
        <a:bodyPr/>
        <a:lstStyle/>
        <a:p>
          <a:endParaRPr lang="es-AR"/>
        </a:p>
      </dgm:t>
    </dgm:pt>
    <dgm:pt modelId="{38B1AF59-3114-4192-9250-51D3B7DD15A6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s-AR" sz="1600" b="1" dirty="0" smtClean="0"/>
            <a:t>Agosto- Setiembre </a:t>
          </a:r>
          <a:r>
            <a:rPr lang="es-AR" sz="1600" dirty="0" smtClean="0"/>
            <a:t>Conformación Equipo de Planificación </a:t>
          </a:r>
          <a:endParaRPr lang="es-AR" sz="1600" dirty="0"/>
        </a:p>
      </dgm:t>
    </dgm:pt>
    <dgm:pt modelId="{3AB0AC44-45A4-4A98-9FA7-CC37107FCBC3}" type="parTrans" cxnId="{1215C8D7-20D3-4C63-A199-534B87332714}">
      <dgm:prSet/>
      <dgm:spPr/>
      <dgm:t>
        <a:bodyPr/>
        <a:lstStyle/>
        <a:p>
          <a:endParaRPr lang="es-AR"/>
        </a:p>
      </dgm:t>
    </dgm:pt>
    <dgm:pt modelId="{966E6D89-C12D-4A5D-89BF-712227731CB1}" type="sibTrans" cxnId="{1215C8D7-20D3-4C63-A199-534B87332714}">
      <dgm:prSet/>
      <dgm:spPr/>
      <dgm:t>
        <a:bodyPr/>
        <a:lstStyle/>
        <a:p>
          <a:endParaRPr lang="es-AR"/>
        </a:p>
      </dgm:t>
    </dgm:pt>
    <dgm:pt modelId="{6F486C44-88F4-48B8-92B9-DE76D6950CAC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s-AR" sz="1600" b="1" dirty="0" smtClean="0"/>
            <a:t>Setiembre </a:t>
          </a:r>
          <a:r>
            <a:rPr lang="es-AR" sz="1600" dirty="0" smtClean="0"/>
            <a:t>el CD aprobó por unanimidad la propuesta metodológic</a:t>
          </a:r>
          <a:r>
            <a:rPr lang="es-AR" sz="1100" dirty="0" smtClean="0"/>
            <a:t>a</a:t>
          </a:r>
          <a:endParaRPr lang="es-AR" sz="1100" dirty="0"/>
        </a:p>
      </dgm:t>
    </dgm:pt>
    <dgm:pt modelId="{CA1B4964-E85E-42E2-B2C9-D448D67341A0}" type="parTrans" cxnId="{D9264090-7584-45BF-8DEF-547F10E23334}">
      <dgm:prSet/>
      <dgm:spPr/>
      <dgm:t>
        <a:bodyPr/>
        <a:lstStyle/>
        <a:p>
          <a:endParaRPr lang="es-AR"/>
        </a:p>
      </dgm:t>
    </dgm:pt>
    <dgm:pt modelId="{FDACE9C8-4B3A-45D8-8555-26CF09D385EC}" type="sibTrans" cxnId="{D9264090-7584-45BF-8DEF-547F10E23334}">
      <dgm:prSet/>
      <dgm:spPr/>
      <dgm:t>
        <a:bodyPr/>
        <a:lstStyle/>
        <a:p>
          <a:endParaRPr lang="es-AR"/>
        </a:p>
      </dgm:t>
    </dgm:pt>
    <dgm:pt modelId="{3EE20A97-93E3-4979-9110-A38D8E21B1E6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s-AR" sz="1600" b="1" dirty="0" smtClean="0"/>
            <a:t>(Set-Mayo ‘17) ETAPA 2: ELABORACIÓN DE UN DOCUMENTO BASE</a:t>
          </a:r>
          <a:endParaRPr lang="es-AR" sz="1600" dirty="0"/>
        </a:p>
      </dgm:t>
    </dgm:pt>
    <dgm:pt modelId="{CA0096F2-1DAF-4EDB-AEF5-64246B705ABF}" type="parTrans" cxnId="{722450F5-0CC9-474C-8046-B8E42E90DA29}">
      <dgm:prSet/>
      <dgm:spPr/>
      <dgm:t>
        <a:bodyPr/>
        <a:lstStyle/>
        <a:p>
          <a:endParaRPr lang="es-AR"/>
        </a:p>
      </dgm:t>
    </dgm:pt>
    <dgm:pt modelId="{908DDB48-41B1-4CC4-B91F-F24A266678CA}" type="sibTrans" cxnId="{722450F5-0CC9-474C-8046-B8E42E90DA29}">
      <dgm:prSet/>
      <dgm:spPr/>
      <dgm:t>
        <a:bodyPr/>
        <a:lstStyle/>
        <a:p>
          <a:endParaRPr lang="es-AR"/>
        </a:p>
      </dgm:t>
    </dgm:pt>
    <dgm:pt modelId="{428ED588-6366-476D-94D0-602269E4F7C6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s-AR" sz="1300" b="1" dirty="0" smtClean="0"/>
            <a:t>Búsqueda de datos en 5 ejes estratégicos: </a:t>
          </a:r>
          <a:r>
            <a:rPr lang="es-AR" sz="1300" dirty="0" smtClean="0"/>
            <a:t>Docencia, Investigación, Extensión, Relaciones Institucionales, Gestión /Administración</a:t>
          </a:r>
          <a:r>
            <a:rPr lang="es-AR" sz="1100" b="1" dirty="0" smtClean="0"/>
            <a:t>.</a:t>
          </a:r>
          <a:endParaRPr lang="es-AR" sz="1100" dirty="0"/>
        </a:p>
      </dgm:t>
    </dgm:pt>
    <dgm:pt modelId="{D39B724F-1372-4A4C-ADE8-0A631FF408A3}" type="parTrans" cxnId="{5463A845-D54A-4F43-940B-A45EE792DCDE}">
      <dgm:prSet/>
      <dgm:spPr/>
      <dgm:t>
        <a:bodyPr/>
        <a:lstStyle/>
        <a:p>
          <a:endParaRPr lang="es-AR"/>
        </a:p>
      </dgm:t>
    </dgm:pt>
    <dgm:pt modelId="{58533CFA-A5AA-4F28-8075-56581BD0B685}" type="sibTrans" cxnId="{5463A845-D54A-4F43-940B-A45EE792DCDE}">
      <dgm:prSet/>
      <dgm:spPr/>
      <dgm:t>
        <a:bodyPr/>
        <a:lstStyle/>
        <a:p>
          <a:endParaRPr lang="es-AR"/>
        </a:p>
      </dgm:t>
    </dgm:pt>
    <dgm:pt modelId="{11AF48BC-5222-4506-97BE-83D5EC384B09}" type="pres">
      <dgm:prSet presAssocID="{5ADC39CE-BCA6-477B-920A-2FAB5162682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ED2D8AA-4174-4C11-869F-10C1F23BEAAC}" type="pres">
      <dgm:prSet presAssocID="{EF60E708-B2E2-481D-93E2-BB77A8B9E798}" presName="composite" presStyleCnt="0"/>
      <dgm:spPr/>
    </dgm:pt>
    <dgm:pt modelId="{B9155B00-4E54-4796-82A9-35F708B646D1}" type="pres">
      <dgm:prSet presAssocID="{EF60E708-B2E2-481D-93E2-BB77A8B9E798}" presName="imgShp" presStyleLbl="fgImgPlace1" presStyleIdx="0" presStyleCnt="5"/>
      <dgm:spPr/>
    </dgm:pt>
    <dgm:pt modelId="{1593B282-FA08-4A0E-93B8-83843B24081C}" type="pres">
      <dgm:prSet presAssocID="{EF60E708-B2E2-481D-93E2-BB77A8B9E798}" presName="txShp" presStyleLbl="node1" presStyleIdx="0" presStyleCnt="5" custLinFactNeighborX="-139" custLinFactNeighborY="32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9488240-1ABE-4FB5-B731-77F075B8B2F5}" type="pres">
      <dgm:prSet presAssocID="{9B2FA340-0CD9-4D44-BF55-334FC28D0984}" presName="spacing" presStyleCnt="0"/>
      <dgm:spPr/>
    </dgm:pt>
    <dgm:pt modelId="{78AF0699-0A31-4B15-8821-9FBA9ED41E77}" type="pres">
      <dgm:prSet presAssocID="{38B1AF59-3114-4192-9250-51D3B7DD15A6}" presName="composite" presStyleCnt="0"/>
      <dgm:spPr/>
    </dgm:pt>
    <dgm:pt modelId="{8D1F778C-666D-4A52-8CD7-CD12A3463CF4}" type="pres">
      <dgm:prSet presAssocID="{38B1AF59-3114-4192-9250-51D3B7DD15A6}" presName="imgShp" presStyleLbl="fgImgPlace1" presStyleIdx="1" presStyleCnt="5"/>
      <dgm:spPr/>
    </dgm:pt>
    <dgm:pt modelId="{CE33E78F-2CBC-45CD-A9B6-B60E43EC9858}" type="pres">
      <dgm:prSet presAssocID="{38B1AF59-3114-4192-9250-51D3B7DD15A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A25514-2BF2-4E1F-AB08-41CFCDE3CB97}" type="pres">
      <dgm:prSet presAssocID="{966E6D89-C12D-4A5D-89BF-712227731CB1}" presName="spacing" presStyleCnt="0"/>
      <dgm:spPr/>
    </dgm:pt>
    <dgm:pt modelId="{ABA0CC89-F501-43F9-BE32-20182924BBCF}" type="pres">
      <dgm:prSet presAssocID="{6F486C44-88F4-48B8-92B9-DE76D6950CAC}" presName="composite" presStyleCnt="0"/>
      <dgm:spPr/>
    </dgm:pt>
    <dgm:pt modelId="{EA20FF83-D710-4598-9262-6FA1B6813141}" type="pres">
      <dgm:prSet presAssocID="{6F486C44-88F4-48B8-92B9-DE76D6950CAC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1752DDE-011E-4576-BE07-71AF1216D190}" type="pres">
      <dgm:prSet presAssocID="{6F486C44-88F4-48B8-92B9-DE76D6950CA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4612751-F48D-454F-8C60-D604A67D5A47}" type="pres">
      <dgm:prSet presAssocID="{FDACE9C8-4B3A-45D8-8555-26CF09D385EC}" presName="spacing" presStyleCnt="0"/>
      <dgm:spPr/>
    </dgm:pt>
    <dgm:pt modelId="{B272FF54-22DF-4EF7-8744-841001F4B743}" type="pres">
      <dgm:prSet presAssocID="{3EE20A97-93E3-4979-9110-A38D8E21B1E6}" presName="composite" presStyleCnt="0"/>
      <dgm:spPr/>
    </dgm:pt>
    <dgm:pt modelId="{E8C230E4-6E7D-46B0-9E72-D2F8803BCCA7}" type="pres">
      <dgm:prSet presAssocID="{3EE20A97-93E3-4979-9110-A38D8E21B1E6}" presName="imgShp" presStyleLbl="fgImgPlace1" presStyleIdx="3" presStyleCnt="5"/>
      <dgm:spPr/>
    </dgm:pt>
    <dgm:pt modelId="{30132441-629A-4DF3-BF8A-A7D2765664E1}" type="pres">
      <dgm:prSet presAssocID="{3EE20A97-93E3-4979-9110-A38D8E21B1E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68514CC-61BF-4137-878D-E99B1717F8BA}" type="pres">
      <dgm:prSet presAssocID="{908DDB48-41B1-4CC4-B91F-F24A266678CA}" presName="spacing" presStyleCnt="0"/>
      <dgm:spPr/>
    </dgm:pt>
    <dgm:pt modelId="{0A2E8148-50D5-41C7-8143-EF3990CE562A}" type="pres">
      <dgm:prSet presAssocID="{428ED588-6366-476D-94D0-602269E4F7C6}" presName="composite" presStyleCnt="0"/>
      <dgm:spPr/>
    </dgm:pt>
    <dgm:pt modelId="{3EEAC6A4-E1AE-4474-A9E5-8B74C8C3A82A}" type="pres">
      <dgm:prSet presAssocID="{428ED588-6366-476D-94D0-602269E4F7C6}" presName="imgShp" presStyleLbl="fgImgPlace1" presStyleIdx="4" presStyleCnt="5"/>
      <dgm:spPr/>
    </dgm:pt>
    <dgm:pt modelId="{33EC6288-7C3D-494D-98DB-2FB143C7216D}" type="pres">
      <dgm:prSet presAssocID="{428ED588-6366-476D-94D0-602269E4F7C6}" presName="txShp" presStyleLbl="node1" presStyleIdx="4" presStyleCnt="5" custScaleY="12179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06ACF43-E63E-40E4-BB47-A7446CF8360D}" type="presOf" srcId="{3EE20A97-93E3-4979-9110-A38D8E21B1E6}" destId="{30132441-629A-4DF3-BF8A-A7D2765664E1}" srcOrd="0" destOrd="0" presId="urn:microsoft.com/office/officeart/2005/8/layout/vList3"/>
    <dgm:cxn modelId="{0509DB65-B5F3-4D75-A112-F7E6872F540E}" type="presOf" srcId="{6F486C44-88F4-48B8-92B9-DE76D6950CAC}" destId="{71752DDE-011E-4576-BE07-71AF1216D190}" srcOrd="0" destOrd="0" presId="urn:microsoft.com/office/officeart/2005/8/layout/vList3"/>
    <dgm:cxn modelId="{722450F5-0CC9-474C-8046-B8E42E90DA29}" srcId="{5ADC39CE-BCA6-477B-920A-2FAB5162682E}" destId="{3EE20A97-93E3-4979-9110-A38D8E21B1E6}" srcOrd="3" destOrd="0" parTransId="{CA0096F2-1DAF-4EDB-AEF5-64246B705ABF}" sibTransId="{908DDB48-41B1-4CC4-B91F-F24A266678CA}"/>
    <dgm:cxn modelId="{C705D6F4-35C9-4BE5-87F5-1E045F5F6873}" type="presOf" srcId="{428ED588-6366-476D-94D0-602269E4F7C6}" destId="{33EC6288-7C3D-494D-98DB-2FB143C7216D}" srcOrd="0" destOrd="0" presId="urn:microsoft.com/office/officeart/2005/8/layout/vList3"/>
    <dgm:cxn modelId="{B427B743-163D-45D3-ABC3-77EC6A867D90}" type="presOf" srcId="{38B1AF59-3114-4192-9250-51D3B7DD15A6}" destId="{CE33E78F-2CBC-45CD-A9B6-B60E43EC9858}" srcOrd="0" destOrd="0" presId="urn:microsoft.com/office/officeart/2005/8/layout/vList3"/>
    <dgm:cxn modelId="{1215C8D7-20D3-4C63-A199-534B87332714}" srcId="{5ADC39CE-BCA6-477B-920A-2FAB5162682E}" destId="{38B1AF59-3114-4192-9250-51D3B7DD15A6}" srcOrd="1" destOrd="0" parTransId="{3AB0AC44-45A4-4A98-9FA7-CC37107FCBC3}" sibTransId="{966E6D89-C12D-4A5D-89BF-712227731CB1}"/>
    <dgm:cxn modelId="{5463A845-D54A-4F43-940B-A45EE792DCDE}" srcId="{5ADC39CE-BCA6-477B-920A-2FAB5162682E}" destId="{428ED588-6366-476D-94D0-602269E4F7C6}" srcOrd="4" destOrd="0" parTransId="{D39B724F-1372-4A4C-ADE8-0A631FF408A3}" sibTransId="{58533CFA-A5AA-4F28-8075-56581BD0B685}"/>
    <dgm:cxn modelId="{D9264090-7584-45BF-8DEF-547F10E23334}" srcId="{5ADC39CE-BCA6-477B-920A-2FAB5162682E}" destId="{6F486C44-88F4-48B8-92B9-DE76D6950CAC}" srcOrd="2" destOrd="0" parTransId="{CA1B4964-E85E-42E2-B2C9-D448D67341A0}" sibTransId="{FDACE9C8-4B3A-45D8-8555-26CF09D385EC}"/>
    <dgm:cxn modelId="{1D15917C-51FC-4E1F-9B3C-49142A0D47B3}" type="presOf" srcId="{EF60E708-B2E2-481D-93E2-BB77A8B9E798}" destId="{1593B282-FA08-4A0E-93B8-83843B24081C}" srcOrd="0" destOrd="0" presId="urn:microsoft.com/office/officeart/2005/8/layout/vList3"/>
    <dgm:cxn modelId="{2C203F56-76EB-48E5-8473-22CA973F2C03}" srcId="{5ADC39CE-BCA6-477B-920A-2FAB5162682E}" destId="{EF60E708-B2E2-481D-93E2-BB77A8B9E798}" srcOrd="0" destOrd="0" parTransId="{A405C472-AA67-4AFD-9AE7-E54D98E8D6CF}" sibTransId="{9B2FA340-0CD9-4D44-BF55-334FC28D0984}"/>
    <dgm:cxn modelId="{04E6AFBE-FC82-4747-A315-D9D504493B44}" type="presOf" srcId="{5ADC39CE-BCA6-477B-920A-2FAB5162682E}" destId="{11AF48BC-5222-4506-97BE-83D5EC384B09}" srcOrd="0" destOrd="0" presId="urn:microsoft.com/office/officeart/2005/8/layout/vList3"/>
    <dgm:cxn modelId="{9A2526A0-88A7-48C3-AD73-E82E17893B26}" type="presParOf" srcId="{11AF48BC-5222-4506-97BE-83D5EC384B09}" destId="{1ED2D8AA-4174-4C11-869F-10C1F23BEAAC}" srcOrd="0" destOrd="0" presId="urn:microsoft.com/office/officeart/2005/8/layout/vList3"/>
    <dgm:cxn modelId="{590E7AEB-B5AC-4522-A8F4-0DBA19E12440}" type="presParOf" srcId="{1ED2D8AA-4174-4C11-869F-10C1F23BEAAC}" destId="{B9155B00-4E54-4796-82A9-35F708B646D1}" srcOrd="0" destOrd="0" presId="urn:microsoft.com/office/officeart/2005/8/layout/vList3"/>
    <dgm:cxn modelId="{91B12850-6ADC-43F3-A643-4D05DC849E67}" type="presParOf" srcId="{1ED2D8AA-4174-4C11-869F-10C1F23BEAAC}" destId="{1593B282-FA08-4A0E-93B8-83843B24081C}" srcOrd="1" destOrd="0" presId="urn:microsoft.com/office/officeart/2005/8/layout/vList3"/>
    <dgm:cxn modelId="{03B32ACB-87E2-4081-9745-A490A967C350}" type="presParOf" srcId="{11AF48BC-5222-4506-97BE-83D5EC384B09}" destId="{19488240-1ABE-4FB5-B731-77F075B8B2F5}" srcOrd="1" destOrd="0" presId="urn:microsoft.com/office/officeart/2005/8/layout/vList3"/>
    <dgm:cxn modelId="{02A3B7F0-6573-4CD3-BD1A-C64BDEF7F399}" type="presParOf" srcId="{11AF48BC-5222-4506-97BE-83D5EC384B09}" destId="{78AF0699-0A31-4B15-8821-9FBA9ED41E77}" srcOrd="2" destOrd="0" presId="urn:microsoft.com/office/officeart/2005/8/layout/vList3"/>
    <dgm:cxn modelId="{BD957563-C9C9-49BB-998C-06D872701A42}" type="presParOf" srcId="{78AF0699-0A31-4B15-8821-9FBA9ED41E77}" destId="{8D1F778C-666D-4A52-8CD7-CD12A3463CF4}" srcOrd="0" destOrd="0" presId="urn:microsoft.com/office/officeart/2005/8/layout/vList3"/>
    <dgm:cxn modelId="{EF61EF79-20EC-46BD-B274-7643DAC295A8}" type="presParOf" srcId="{78AF0699-0A31-4B15-8821-9FBA9ED41E77}" destId="{CE33E78F-2CBC-45CD-A9B6-B60E43EC9858}" srcOrd="1" destOrd="0" presId="urn:microsoft.com/office/officeart/2005/8/layout/vList3"/>
    <dgm:cxn modelId="{B8A56CD3-50AC-42DB-9211-D61368DBF778}" type="presParOf" srcId="{11AF48BC-5222-4506-97BE-83D5EC384B09}" destId="{2EA25514-2BF2-4E1F-AB08-41CFCDE3CB97}" srcOrd="3" destOrd="0" presId="urn:microsoft.com/office/officeart/2005/8/layout/vList3"/>
    <dgm:cxn modelId="{7C5E416F-764B-4DEE-9370-83AE823CA7F3}" type="presParOf" srcId="{11AF48BC-5222-4506-97BE-83D5EC384B09}" destId="{ABA0CC89-F501-43F9-BE32-20182924BBCF}" srcOrd="4" destOrd="0" presId="urn:microsoft.com/office/officeart/2005/8/layout/vList3"/>
    <dgm:cxn modelId="{D7AC0295-C0D0-4747-BBD3-4F2D7C8AA4A1}" type="presParOf" srcId="{ABA0CC89-F501-43F9-BE32-20182924BBCF}" destId="{EA20FF83-D710-4598-9262-6FA1B6813141}" srcOrd="0" destOrd="0" presId="urn:microsoft.com/office/officeart/2005/8/layout/vList3"/>
    <dgm:cxn modelId="{8D1C787D-12AC-4251-BA8D-43A654FC8A23}" type="presParOf" srcId="{ABA0CC89-F501-43F9-BE32-20182924BBCF}" destId="{71752DDE-011E-4576-BE07-71AF1216D190}" srcOrd="1" destOrd="0" presId="urn:microsoft.com/office/officeart/2005/8/layout/vList3"/>
    <dgm:cxn modelId="{FD14140D-68BD-4987-B834-3EA81485C38C}" type="presParOf" srcId="{11AF48BC-5222-4506-97BE-83D5EC384B09}" destId="{24612751-F48D-454F-8C60-D604A67D5A47}" srcOrd="5" destOrd="0" presId="urn:microsoft.com/office/officeart/2005/8/layout/vList3"/>
    <dgm:cxn modelId="{C6665123-C60D-47C9-ACEB-F485220214BA}" type="presParOf" srcId="{11AF48BC-5222-4506-97BE-83D5EC384B09}" destId="{B272FF54-22DF-4EF7-8744-841001F4B743}" srcOrd="6" destOrd="0" presId="urn:microsoft.com/office/officeart/2005/8/layout/vList3"/>
    <dgm:cxn modelId="{9F68066C-3EC9-4EEA-8A85-77ACCDA59525}" type="presParOf" srcId="{B272FF54-22DF-4EF7-8744-841001F4B743}" destId="{E8C230E4-6E7D-46B0-9E72-D2F8803BCCA7}" srcOrd="0" destOrd="0" presId="urn:microsoft.com/office/officeart/2005/8/layout/vList3"/>
    <dgm:cxn modelId="{F41E62E0-1599-4EAF-859A-E7DB249BA747}" type="presParOf" srcId="{B272FF54-22DF-4EF7-8744-841001F4B743}" destId="{30132441-629A-4DF3-BF8A-A7D2765664E1}" srcOrd="1" destOrd="0" presId="urn:microsoft.com/office/officeart/2005/8/layout/vList3"/>
    <dgm:cxn modelId="{CCF300D9-7C8A-42A9-B3FD-C2065BFFCFBF}" type="presParOf" srcId="{11AF48BC-5222-4506-97BE-83D5EC384B09}" destId="{568514CC-61BF-4137-878D-E99B1717F8BA}" srcOrd="7" destOrd="0" presId="urn:microsoft.com/office/officeart/2005/8/layout/vList3"/>
    <dgm:cxn modelId="{DC68262E-0177-43A5-845D-4E48CBCA1B43}" type="presParOf" srcId="{11AF48BC-5222-4506-97BE-83D5EC384B09}" destId="{0A2E8148-50D5-41C7-8143-EF3990CE562A}" srcOrd="8" destOrd="0" presId="urn:microsoft.com/office/officeart/2005/8/layout/vList3"/>
    <dgm:cxn modelId="{1A442253-F999-4AA2-9EAD-A69058C137EA}" type="presParOf" srcId="{0A2E8148-50D5-41C7-8143-EF3990CE562A}" destId="{3EEAC6A4-E1AE-4474-A9E5-8B74C8C3A82A}" srcOrd="0" destOrd="0" presId="urn:microsoft.com/office/officeart/2005/8/layout/vList3"/>
    <dgm:cxn modelId="{1F76DC24-0678-4727-90B9-AC558D44E5AF}" type="presParOf" srcId="{0A2E8148-50D5-41C7-8143-EF3990CE562A}" destId="{33EC6288-7C3D-494D-98DB-2FB143C721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6AC54-1927-4AB4-925F-1753332EF4F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FBD2690-B476-4459-B093-2CDCF2245F4C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s-AR" sz="1400" b="1" dirty="0" smtClean="0"/>
            <a:t>Reuniones de sensibilización con dptos., No docentes, centro de graduados,  centro de estudiantes, campos- EEJJ- Santa Catalina</a:t>
          </a:r>
          <a:endParaRPr lang="es-AR" sz="1400" b="1" dirty="0"/>
        </a:p>
      </dgm:t>
    </dgm:pt>
    <dgm:pt modelId="{8FFC2330-5609-4814-9FAA-A518FDFE351A}" type="parTrans" cxnId="{93501DB6-F244-4010-8F5B-1702D3F0E90A}">
      <dgm:prSet/>
      <dgm:spPr/>
      <dgm:t>
        <a:bodyPr/>
        <a:lstStyle/>
        <a:p>
          <a:endParaRPr lang="es-AR"/>
        </a:p>
      </dgm:t>
    </dgm:pt>
    <dgm:pt modelId="{505D7C67-362E-4504-B976-4A91B03FFA29}" type="sibTrans" cxnId="{93501DB6-F244-4010-8F5B-1702D3F0E90A}">
      <dgm:prSet/>
      <dgm:spPr/>
      <dgm:t>
        <a:bodyPr/>
        <a:lstStyle/>
        <a:p>
          <a:endParaRPr lang="es-AR"/>
        </a:p>
      </dgm:t>
    </dgm:pt>
    <dgm:pt modelId="{CDFEAAD3-C00C-4037-91E8-6B2745BCAFF0}">
      <dgm:prSet/>
      <dgm:spPr>
        <a:solidFill>
          <a:srgbClr val="006666"/>
        </a:solidFill>
      </dgm:spPr>
      <dgm:t>
        <a:bodyPr/>
        <a:lstStyle/>
        <a:p>
          <a:pPr rtl="0"/>
          <a:r>
            <a:rPr lang="es-AR" dirty="0" smtClean="0"/>
            <a:t>Taller diagnóstico 5/12</a:t>
          </a:r>
          <a:endParaRPr lang="es-AR" dirty="0"/>
        </a:p>
      </dgm:t>
    </dgm:pt>
    <dgm:pt modelId="{641FDF4D-C741-4FB4-8D86-EB4C6E05B8EF}" type="parTrans" cxnId="{0D4A5AB3-9992-4BD2-AA38-C992DF971320}">
      <dgm:prSet/>
      <dgm:spPr/>
      <dgm:t>
        <a:bodyPr/>
        <a:lstStyle/>
        <a:p>
          <a:endParaRPr lang="es-AR"/>
        </a:p>
      </dgm:t>
    </dgm:pt>
    <dgm:pt modelId="{DC914C50-9A24-43D9-8E3F-EF8C427C42AD}" type="sibTrans" cxnId="{0D4A5AB3-9992-4BD2-AA38-C992DF971320}">
      <dgm:prSet/>
      <dgm:spPr/>
      <dgm:t>
        <a:bodyPr/>
        <a:lstStyle/>
        <a:p>
          <a:endParaRPr lang="es-AR"/>
        </a:p>
      </dgm:t>
    </dgm:pt>
    <dgm:pt modelId="{F6B7E26C-80D7-444A-AA3C-FCFA1B7BCA61}">
      <dgm:prSet/>
      <dgm:spPr>
        <a:solidFill>
          <a:srgbClr val="006666"/>
        </a:solidFill>
      </dgm:spPr>
      <dgm:t>
        <a:bodyPr/>
        <a:lstStyle/>
        <a:p>
          <a:pPr rtl="0"/>
          <a:r>
            <a:rPr lang="es-AR" dirty="0" smtClean="0"/>
            <a:t>Encuestas online</a:t>
          </a:r>
          <a:endParaRPr lang="es-AR" dirty="0"/>
        </a:p>
      </dgm:t>
    </dgm:pt>
    <dgm:pt modelId="{1D1439DD-58FC-4323-A31D-D69B5C4E66E8}" type="parTrans" cxnId="{49176B72-4861-4F1D-A2A4-A155DF060B80}">
      <dgm:prSet/>
      <dgm:spPr/>
      <dgm:t>
        <a:bodyPr/>
        <a:lstStyle/>
        <a:p>
          <a:endParaRPr lang="es-AR"/>
        </a:p>
      </dgm:t>
    </dgm:pt>
    <dgm:pt modelId="{CDDAEFE6-E0EC-4F37-BDB9-0317F0818179}" type="sibTrans" cxnId="{49176B72-4861-4F1D-A2A4-A155DF060B80}">
      <dgm:prSet/>
      <dgm:spPr/>
      <dgm:t>
        <a:bodyPr/>
        <a:lstStyle/>
        <a:p>
          <a:endParaRPr lang="es-AR"/>
        </a:p>
      </dgm:t>
    </dgm:pt>
    <dgm:pt modelId="{1DFE7612-9E0B-4213-91CD-204C02DCF989}" type="pres">
      <dgm:prSet presAssocID="{EDD6AC54-1927-4AB4-925F-1753332EF4F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21F5049-9BC0-4A6D-96C9-5CA08BD1B297}" type="pres">
      <dgm:prSet presAssocID="{FFBD2690-B476-4459-B093-2CDCF2245F4C}" presName="composite" presStyleCnt="0"/>
      <dgm:spPr/>
    </dgm:pt>
    <dgm:pt modelId="{B891E7CD-4E94-466F-9720-DBDE0D58C14E}" type="pres">
      <dgm:prSet presAssocID="{FFBD2690-B476-4459-B093-2CDCF2245F4C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923ABF8-9217-4F58-ADF9-5996CFE34B16}" type="pres">
      <dgm:prSet presAssocID="{FFBD2690-B476-4459-B093-2CDCF2245F4C}" presName="txShp" presStyleLbl="node1" presStyleIdx="0" presStyleCnt="3" custScaleY="12494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87FEBA9-9B84-4A04-B52A-9A6EA12052D3}" type="pres">
      <dgm:prSet presAssocID="{505D7C67-362E-4504-B976-4A91B03FFA29}" presName="spacing" presStyleCnt="0"/>
      <dgm:spPr/>
    </dgm:pt>
    <dgm:pt modelId="{01E1E283-10E5-4B63-9EE9-9606D3A41AD5}" type="pres">
      <dgm:prSet presAssocID="{CDFEAAD3-C00C-4037-91E8-6B2745BCAFF0}" presName="composite" presStyleCnt="0"/>
      <dgm:spPr/>
    </dgm:pt>
    <dgm:pt modelId="{D2B0BB1C-1DA8-41A8-A126-7AD71CEC95FD}" type="pres">
      <dgm:prSet presAssocID="{CDFEAAD3-C00C-4037-91E8-6B2745BCAFF0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38549383-E759-4739-935F-116C6DCD0545}" type="pres">
      <dgm:prSet presAssocID="{CDFEAAD3-C00C-4037-91E8-6B2745BCAFF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282FB8A-C968-4A78-A476-A7EB5435A628}" type="pres">
      <dgm:prSet presAssocID="{DC914C50-9A24-43D9-8E3F-EF8C427C42AD}" presName="spacing" presStyleCnt="0"/>
      <dgm:spPr/>
    </dgm:pt>
    <dgm:pt modelId="{C1AA1B7B-B148-46CE-B644-3030CFD5D3D1}" type="pres">
      <dgm:prSet presAssocID="{F6B7E26C-80D7-444A-AA3C-FCFA1B7BCA61}" presName="composite" presStyleCnt="0"/>
      <dgm:spPr/>
    </dgm:pt>
    <dgm:pt modelId="{D7459A78-8B4E-476E-8B9D-B2996EE80C07}" type="pres">
      <dgm:prSet presAssocID="{F6B7E26C-80D7-444A-AA3C-FCFA1B7BCA61}" presName="imgShp" presStyleLbl="fgImgPlace1" presStyleIdx="2" presStyleCnt="3"/>
      <dgm:spPr/>
    </dgm:pt>
    <dgm:pt modelId="{B6ADC065-A5AA-4787-976B-8A3F6D982F23}" type="pres">
      <dgm:prSet presAssocID="{F6B7E26C-80D7-444A-AA3C-FCFA1B7BCA6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9176B72-4861-4F1D-A2A4-A155DF060B80}" srcId="{EDD6AC54-1927-4AB4-925F-1753332EF4FC}" destId="{F6B7E26C-80D7-444A-AA3C-FCFA1B7BCA61}" srcOrd="2" destOrd="0" parTransId="{1D1439DD-58FC-4323-A31D-D69B5C4E66E8}" sibTransId="{CDDAEFE6-E0EC-4F37-BDB9-0317F0818179}"/>
    <dgm:cxn modelId="{0D4A5AB3-9992-4BD2-AA38-C992DF971320}" srcId="{EDD6AC54-1927-4AB4-925F-1753332EF4FC}" destId="{CDFEAAD3-C00C-4037-91E8-6B2745BCAFF0}" srcOrd="1" destOrd="0" parTransId="{641FDF4D-C741-4FB4-8D86-EB4C6E05B8EF}" sibTransId="{DC914C50-9A24-43D9-8E3F-EF8C427C42AD}"/>
    <dgm:cxn modelId="{624BCD8E-5D2E-4899-8D8B-7DBE7EEC8A82}" type="presOf" srcId="{FFBD2690-B476-4459-B093-2CDCF2245F4C}" destId="{6923ABF8-9217-4F58-ADF9-5996CFE34B16}" srcOrd="0" destOrd="0" presId="urn:microsoft.com/office/officeart/2005/8/layout/vList3"/>
    <dgm:cxn modelId="{5DC5156B-0FFF-40F8-AB06-59FD1899F218}" type="presOf" srcId="{F6B7E26C-80D7-444A-AA3C-FCFA1B7BCA61}" destId="{B6ADC065-A5AA-4787-976B-8A3F6D982F23}" srcOrd="0" destOrd="0" presId="urn:microsoft.com/office/officeart/2005/8/layout/vList3"/>
    <dgm:cxn modelId="{24E4C437-7FAF-4122-9090-B1F9A9B33965}" type="presOf" srcId="{CDFEAAD3-C00C-4037-91E8-6B2745BCAFF0}" destId="{38549383-E759-4739-935F-116C6DCD0545}" srcOrd="0" destOrd="0" presId="urn:microsoft.com/office/officeart/2005/8/layout/vList3"/>
    <dgm:cxn modelId="{9461408B-53C4-4D1E-9239-F8808BE49D0C}" type="presOf" srcId="{EDD6AC54-1927-4AB4-925F-1753332EF4FC}" destId="{1DFE7612-9E0B-4213-91CD-204C02DCF989}" srcOrd="0" destOrd="0" presId="urn:microsoft.com/office/officeart/2005/8/layout/vList3"/>
    <dgm:cxn modelId="{93501DB6-F244-4010-8F5B-1702D3F0E90A}" srcId="{EDD6AC54-1927-4AB4-925F-1753332EF4FC}" destId="{FFBD2690-B476-4459-B093-2CDCF2245F4C}" srcOrd="0" destOrd="0" parTransId="{8FFC2330-5609-4814-9FAA-A518FDFE351A}" sibTransId="{505D7C67-362E-4504-B976-4A91B03FFA29}"/>
    <dgm:cxn modelId="{3E59343F-4E95-4FFA-9A4C-E8DF942F43DF}" type="presParOf" srcId="{1DFE7612-9E0B-4213-91CD-204C02DCF989}" destId="{121F5049-9BC0-4A6D-96C9-5CA08BD1B297}" srcOrd="0" destOrd="0" presId="urn:microsoft.com/office/officeart/2005/8/layout/vList3"/>
    <dgm:cxn modelId="{D6EADD28-DF9C-4131-8BD9-22D33B484A3A}" type="presParOf" srcId="{121F5049-9BC0-4A6D-96C9-5CA08BD1B297}" destId="{B891E7CD-4E94-466F-9720-DBDE0D58C14E}" srcOrd="0" destOrd="0" presId="urn:microsoft.com/office/officeart/2005/8/layout/vList3"/>
    <dgm:cxn modelId="{1A84BF2A-5DA9-4AE5-B6BF-29C42A892176}" type="presParOf" srcId="{121F5049-9BC0-4A6D-96C9-5CA08BD1B297}" destId="{6923ABF8-9217-4F58-ADF9-5996CFE34B16}" srcOrd="1" destOrd="0" presId="urn:microsoft.com/office/officeart/2005/8/layout/vList3"/>
    <dgm:cxn modelId="{8F76FB40-48C7-415A-AD2C-4E592EB6448E}" type="presParOf" srcId="{1DFE7612-9E0B-4213-91CD-204C02DCF989}" destId="{687FEBA9-9B84-4A04-B52A-9A6EA12052D3}" srcOrd="1" destOrd="0" presId="urn:microsoft.com/office/officeart/2005/8/layout/vList3"/>
    <dgm:cxn modelId="{78021276-974B-4BAC-8EC2-9C81CAEB2D92}" type="presParOf" srcId="{1DFE7612-9E0B-4213-91CD-204C02DCF989}" destId="{01E1E283-10E5-4B63-9EE9-9606D3A41AD5}" srcOrd="2" destOrd="0" presId="urn:microsoft.com/office/officeart/2005/8/layout/vList3"/>
    <dgm:cxn modelId="{8BBDA67F-EFE7-4857-A8F4-AA4207B35E42}" type="presParOf" srcId="{01E1E283-10E5-4B63-9EE9-9606D3A41AD5}" destId="{D2B0BB1C-1DA8-41A8-A126-7AD71CEC95FD}" srcOrd="0" destOrd="0" presId="urn:microsoft.com/office/officeart/2005/8/layout/vList3"/>
    <dgm:cxn modelId="{7CAE7345-3364-4E01-A60D-F0CE8167CFDB}" type="presParOf" srcId="{01E1E283-10E5-4B63-9EE9-9606D3A41AD5}" destId="{38549383-E759-4739-935F-116C6DCD0545}" srcOrd="1" destOrd="0" presId="urn:microsoft.com/office/officeart/2005/8/layout/vList3"/>
    <dgm:cxn modelId="{3521FD99-E3A2-4133-A00B-239842D0CF7F}" type="presParOf" srcId="{1DFE7612-9E0B-4213-91CD-204C02DCF989}" destId="{E282FB8A-C968-4A78-A476-A7EB5435A628}" srcOrd="3" destOrd="0" presId="urn:microsoft.com/office/officeart/2005/8/layout/vList3"/>
    <dgm:cxn modelId="{65F087D0-5286-4837-9BA5-46C26030D5EA}" type="presParOf" srcId="{1DFE7612-9E0B-4213-91CD-204C02DCF989}" destId="{C1AA1B7B-B148-46CE-B644-3030CFD5D3D1}" srcOrd="4" destOrd="0" presId="urn:microsoft.com/office/officeart/2005/8/layout/vList3"/>
    <dgm:cxn modelId="{58A0043A-D1C3-4C3D-B391-F03E3CB84CDC}" type="presParOf" srcId="{C1AA1B7B-B148-46CE-B644-3030CFD5D3D1}" destId="{D7459A78-8B4E-476E-8B9D-B2996EE80C07}" srcOrd="0" destOrd="0" presId="urn:microsoft.com/office/officeart/2005/8/layout/vList3"/>
    <dgm:cxn modelId="{7409F2A7-212B-497E-8461-FBB037D09C23}" type="presParOf" srcId="{C1AA1B7B-B148-46CE-B644-3030CFD5D3D1}" destId="{B6ADC065-A5AA-4787-976B-8A3F6D982F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33BB2-59C2-44B4-BD2B-E768970C23AD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AR"/>
        </a:p>
      </dgm:t>
    </dgm:pt>
    <dgm:pt modelId="{BF5AD579-CCD0-4368-9E87-A28308D929CC}">
      <dgm:prSet/>
      <dgm:spPr/>
      <dgm:t>
        <a:bodyPr/>
        <a:lstStyle/>
        <a:p>
          <a:pPr rtl="0"/>
          <a:r>
            <a:rPr lang="es-AR" smtClean="0"/>
            <a:t>Documento base aprobado por Consejo Directivo</a:t>
          </a:r>
          <a:endParaRPr lang="es-AR"/>
        </a:p>
      </dgm:t>
    </dgm:pt>
    <dgm:pt modelId="{BA003F2B-E063-4E85-AF97-447CBF361F61}" type="parTrans" cxnId="{E5BAB042-D300-46FD-B61A-1B2FAEB292E8}">
      <dgm:prSet/>
      <dgm:spPr/>
      <dgm:t>
        <a:bodyPr/>
        <a:lstStyle/>
        <a:p>
          <a:endParaRPr lang="es-AR"/>
        </a:p>
      </dgm:t>
    </dgm:pt>
    <dgm:pt modelId="{468499AA-114A-4C38-902E-968B96653B43}" type="sibTrans" cxnId="{E5BAB042-D300-46FD-B61A-1B2FAEB292E8}">
      <dgm:prSet/>
      <dgm:spPr/>
      <dgm:t>
        <a:bodyPr/>
        <a:lstStyle/>
        <a:p>
          <a:endParaRPr lang="es-AR"/>
        </a:p>
      </dgm:t>
    </dgm:pt>
    <dgm:pt modelId="{150F6E5D-A944-4B0B-9C2E-76D0B57295CA}">
      <dgm:prSet/>
      <dgm:spPr/>
      <dgm:t>
        <a:bodyPr/>
        <a:lstStyle/>
        <a:p>
          <a:pPr rtl="0"/>
          <a:r>
            <a:rPr lang="es-AR" smtClean="0"/>
            <a:t>Diagnóstico participativo: abierto y en construcción permanente</a:t>
          </a:r>
          <a:endParaRPr lang="es-AR"/>
        </a:p>
      </dgm:t>
    </dgm:pt>
    <dgm:pt modelId="{8F8E26A0-8292-4922-AFD0-F9441E7C7A84}" type="parTrans" cxnId="{4F66ACC1-6393-4086-896B-F88C3220C182}">
      <dgm:prSet/>
      <dgm:spPr/>
      <dgm:t>
        <a:bodyPr/>
        <a:lstStyle/>
        <a:p>
          <a:endParaRPr lang="es-AR"/>
        </a:p>
      </dgm:t>
    </dgm:pt>
    <dgm:pt modelId="{D9A18BE9-DB6E-4206-9F7E-F2F72649165A}" type="sibTrans" cxnId="{4F66ACC1-6393-4086-896B-F88C3220C182}">
      <dgm:prSet/>
      <dgm:spPr/>
      <dgm:t>
        <a:bodyPr/>
        <a:lstStyle/>
        <a:p>
          <a:endParaRPr lang="es-AR"/>
        </a:p>
      </dgm:t>
    </dgm:pt>
    <dgm:pt modelId="{301DDAB8-91BD-4C5F-8C22-AC99BA8E3A44}">
      <dgm:prSet custT="1"/>
      <dgm:spPr/>
      <dgm:t>
        <a:bodyPr/>
        <a:lstStyle/>
        <a:p>
          <a:pPr rtl="0"/>
          <a:r>
            <a:rPr lang="es-AR" sz="1700" b="1" dirty="0" smtClean="0">
              <a:solidFill>
                <a:srgbClr val="FF0000"/>
              </a:solidFill>
            </a:rPr>
            <a:t>Taller de Planificación Participativa: priorización y </a:t>
          </a:r>
          <a:r>
            <a:rPr lang="es-AR" sz="1800" b="1" dirty="0" smtClean="0">
              <a:solidFill>
                <a:srgbClr val="FF0000"/>
              </a:solidFill>
            </a:rPr>
            <a:t>elaboración</a:t>
          </a:r>
          <a:r>
            <a:rPr lang="es-AR" sz="1700" b="1" dirty="0" smtClean="0">
              <a:solidFill>
                <a:srgbClr val="FF0000"/>
              </a:solidFill>
            </a:rPr>
            <a:t> de propuestas</a:t>
          </a:r>
          <a:endParaRPr lang="es-AR" sz="1700" b="1" dirty="0">
            <a:solidFill>
              <a:srgbClr val="FF0000"/>
            </a:solidFill>
          </a:endParaRPr>
        </a:p>
      </dgm:t>
    </dgm:pt>
    <dgm:pt modelId="{DCBD095B-A8EF-4685-9AA6-D1030B651656}" type="parTrans" cxnId="{7D091F25-5E2F-4A9C-A2A6-1119C3079045}">
      <dgm:prSet/>
      <dgm:spPr/>
      <dgm:t>
        <a:bodyPr/>
        <a:lstStyle/>
        <a:p>
          <a:endParaRPr lang="es-AR"/>
        </a:p>
      </dgm:t>
    </dgm:pt>
    <dgm:pt modelId="{F0BF1EF7-CD2B-4469-BC0B-72DF53947477}" type="sibTrans" cxnId="{7D091F25-5E2F-4A9C-A2A6-1119C3079045}">
      <dgm:prSet/>
      <dgm:spPr/>
      <dgm:t>
        <a:bodyPr/>
        <a:lstStyle/>
        <a:p>
          <a:endParaRPr lang="es-AR"/>
        </a:p>
      </dgm:t>
    </dgm:pt>
    <dgm:pt modelId="{39FAD840-50B7-4660-AE47-4437FAD56098}">
      <dgm:prSet/>
      <dgm:spPr/>
      <dgm:t>
        <a:bodyPr/>
        <a:lstStyle/>
        <a:p>
          <a:pPr rtl="0"/>
          <a:r>
            <a:rPr lang="es-AR" dirty="0" smtClean="0">
              <a:solidFill>
                <a:schemeClr val="tx1"/>
              </a:solidFill>
            </a:rPr>
            <a:t>Entrevistas en profundidad a actores claves</a:t>
          </a:r>
          <a:endParaRPr lang="es-AR" dirty="0">
            <a:solidFill>
              <a:schemeClr val="tx1"/>
            </a:solidFill>
          </a:endParaRPr>
        </a:p>
      </dgm:t>
    </dgm:pt>
    <dgm:pt modelId="{51FA879A-A92A-4ED2-80F3-7F572F88CCDF}" type="parTrans" cxnId="{099EAEEB-7E6F-4190-B54D-B18B749D0EA2}">
      <dgm:prSet/>
      <dgm:spPr/>
      <dgm:t>
        <a:bodyPr/>
        <a:lstStyle/>
        <a:p>
          <a:endParaRPr lang="es-AR"/>
        </a:p>
      </dgm:t>
    </dgm:pt>
    <dgm:pt modelId="{6E11FF0F-284B-4DB6-B60F-7FD7ABB706A5}" type="sibTrans" cxnId="{099EAEEB-7E6F-4190-B54D-B18B749D0EA2}">
      <dgm:prSet/>
      <dgm:spPr/>
      <dgm:t>
        <a:bodyPr/>
        <a:lstStyle/>
        <a:p>
          <a:endParaRPr lang="es-AR"/>
        </a:p>
      </dgm:t>
    </dgm:pt>
    <dgm:pt modelId="{24765D8C-F0BB-4FAE-AF9D-32B20E8027F9}">
      <dgm:prSet custT="1"/>
      <dgm:spPr/>
      <dgm:t>
        <a:bodyPr/>
        <a:lstStyle/>
        <a:p>
          <a:pPr rtl="0"/>
          <a:r>
            <a:rPr lang="es-AR" sz="1800" b="1" dirty="0" smtClean="0">
              <a:solidFill>
                <a:schemeClr val="tx1"/>
              </a:solidFill>
            </a:rPr>
            <a:t>Elaboración de proyectos estratégicos para cada eje</a:t>
          </a:r>
          <a:endParaRPr lang="es-AR" sz="1800" b="1" dirty="0">
            <a:solidFill>
              <a:schemeClr val="tx1"/>
            </a:solidFill>
          </a:endParaRPr>
        </a:p>
      </dgm:t>
    </dgm:pt>
    <dgm:pt modelId="{8B37FEA3-FA79-4319-B999-13E2837127C3}" type="parTrans" cxnId="{7C201941-2D54-421F-91B7-A3B0C43E5D26}">
      <dgm:prSet/>
      <dgm:spPr/>
      <dgm:t>
        <a:bodyPr/>
        <a:lstStyle/>
        <a:p>
          <a:endParaRPr lang="es-AR"/>
        </a:p>
      </dgm:t>
    </dgm:pt>
    <dgm:pt modelId="{216ACDCE-F86A-413A-9E7F-67C81A7699EC}" type="sibTrans" cxnId="{7C201941-2D54-421F-91B7-A3B0C43E5D26}">
      <dgm:prSet/>
      <dgm:spPr/>
      <dgm:t>
        <a:bodyPr/>
        <a:lstStyle/>
        <a:p>
          <a:endParaRPr lang="es-AR"/>
        </a:p>
      </dgm:t>
    </dgm:pt>
    <dgm:pt modelId="{A572A978-8FAA-494B-879D-97AB696EE75B}" type="pres">
      <dgm:prSet presAssocID="{1B933BB2-59C2-44B4-BD2B-E768970C23A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E8F66A0-8F1D-4333-8259-2E5039CFBC0E}" type="pres">
      <dgm:prSet presAssocID="{1B933BB2-59C2-44B4-BD2B-E768970C23AD}" presName="arrow" presStyleLbl="bgShp" presStyleIdx="0" presStyleCnt="1"/>
      <dgm:spPr/>
    </dgm:pt>
    <dgm:pt modelId="{259C37E4-F9CC-4A7A-8A06-3FDB8709EE79}" type="pres">
      <dgm:prSet presAssocID="{1B933BB2-59C2-44B4-BD2B-E768970C23AD}" presName="linearProcess" presStyleCnt="0"/>
      <dgm:spPr/>
    </dgm:pt>
    <dgm:pt modelId="{2325FF2A-AB6A-42CB-94A5-4971BB3BADA8}" type="pres">
      <dgm:prSet presAssocID="{BF5AD579-CCD0-4368-9E87-A28308D929CC}" presName="textNode" presStyleLbl="node1" presStyleIdx="0" presStyleCnt="5" custScaleX="1030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875C18D-E21B-48E0-A488-3980E20E9E79}" type="pres">
      <dgm:prSet presAssocID="{468499AA-114A-4C38-902E-968B96653B43}" presName="sibTrans" presStyleCnt="0"/>
      <dgm:spPr/>
    </dgm:pt>
    <dgm:pt modelId="{64F17D2B-230F-4ABC-BC90-4A80DE066449}" type="pres">
      <dgm:prSet presAssocID="{150F6E5D-A944-4B0B-9C2E-76D0B57295C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90E6472-8596-4FCB-8C2C-FBAC2DDB5528}" type="pres">
      <dgm:prSet presAssocID="{D9A18BE9-DB6E-4206-9F7E-F2F72649165A}" presName="sibTrans" presStyleCnt="0"/>
      <dgm:spPr/>
    </dgm:pt>
    <dgm:pt modelId="{401907F9-E980-4936-8821-C61009F5902D}" type="pres">
      <dgm:prSet presAssocID="{301DDAB8-91BD-4C5F-8C22-AC99BA8E3A4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3B28B30-D510-40B9-B92D-E49B36D0C29A}" type="pres">
      <dgm:prSet presAssocID="{F0BF1EF7-CD2B-4469-BC0B-72DF53947477}" presName="sibTrans" presStyleCnt="0"/>
      <dgm:spPr/>
    </dgm:pt>
    <dgm:pt modelId="{0A8B8BA6-F65A-4EC8-95D6-B9586AE0F314}" type="pres">
      <dgm:prSet presAssocID="{39FAD840-50B7-4660-AE47-4437FAD5609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C77DEE2-19EE-4C1B-8E04-92C14ADEA2A1}" type="pres">
      <dgm:prSet presAssocID="{6E11FF0F-284B-4DB6-B60F-7FD7ABB706A5}" presName="sibTrans" presStyleCnt="0"/>
      <dgm:spPr/>
    </dgm:pt>
    <dgm:pt modelId="{86B91305-83B2-457F-B007-CB806480F6DA}" type="pres">
      <dgm:prSet presAssocID="{24765D8C-F0BB-4FAE-AF9D-32B20E8027F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D091F25-5E2F-4A9C-A2A6-1119C3079045}" srcId="{1B933BB2-59C2-44B4-BD2B-E768970C23AD}" destId="{301DDAB8-91BD-4C5F-8C22-AC99BA8E3A44}" srcOrd="2" destOrd="0" parTransId="{DCBD095B-A8EF-4685-9AA6-D1030B651656}" sibTransId="{F0BF1EF7-CD2B-4469-BC0B-72DF53947477}"/>
    <dgm:cxn modelId="{E5BAB042-D300-46FD-B61A-1B2FAEB292E8}" srcId="{1B933BB2-59C2-44B4-BD2B-E768970C23AD}" destId="{BF5AD579-CCD0-4368-9E87-A28308D929CC}" srcOrd="0" destOrd="0" parTransId="{BA003F2B-E063-4E85-AF97-447CBF361F61}" sibTransId="{468499AA-114A-4C38-902E-968B96653B43}"/>
    <dgm:cxn modelId="{C9C4331F-625C-4573-8629-8D14A465C053}" type="presOf" srcId="{301DDAB8-91BD-4C5F-8C22-AC99BA8E3A44}" destId="{401907F9-E980-4936-8821-C61009F5902D}" srcOrd="0" destOrd="0" presId="urn:microsoft.com/office/officeart/2005/8/layout/hProcess9"/>
    <dgm:cxn modelId="{7C201941-2D54-421F-91B7-A3B0C43E5D26}" srcId="{1B933BB2-59C2-44B4-BD2B-E768970C23AD}" destId="{24765D8C-F0BB-4FAE-AF9D-32B20E8027F9}" srcOrd="4" destOrd="0" parTransId="{8B37FEA3-FA79-4319-B999-13E2837127C3}" sibTransId="{216ACDCE-F86A-413A-9E7F-67C81A7699EC}"/>
    <dgm:cxn modelId="{4F66ACC1-6393-4086-896B-F88C3220C182}" srcId="{1B933BB2-59C2-44B4-BD2B-E768970C23AD}" destId="{150F6E5D-A944-4B0B-9C2E-76D0B57295CA}" srcOrd="1" destOrd="0" parTransId="{8F8E26A0-8292-4922-AFD0-F9441E7C7A84}" sibTransId="{D9A18BE9-DB6E-4206-9F7E-F2F72649165A}"/>
    <dgm:cxn modelId="{AFA1F4B9-9BF1-44D4-83BA-F007C9E23101}" type="presOf" srcId="{150F6E5D-A944-4B0B-9C2E-76D0B57295CA}" destId="{64F17D2B-230F-4ABC-BC90-4A80DE066449}" srcOrd="0" destOrd="0" presId="urn:microsoft.com/office/officeart/2005/8/layout/hProcess9"/>
    <dgm:cxn modelId="{099EAEEB-7E6F-4190-B54D-B18B749D0EA2}" srcId="{1B933BB2-59C2-44B4-BD2B-E768970C23AD}" destId="{39FAD840-50B7-4660-AE47-4437FAD56098}" srcOrd="3" destOrd="0" parTransId="{51FA879A-A92A-4ED2-80F3-7F572F88CCDF}" sibTransId="{6E11FF0F-284B-4DB6-B60F-7FD7ABB706A5}"/>
    <dgm:cxn modelId="{96AFDF42-497E-4064-A172-1A3EDB64C48A}" type="presOf" srcId="{39FAD840-50B7-4660-AE47-4437FAD56098}" destId="{0A8B8BA6-F65A-4EC8-95D6-B9586AE0F314}" srcOrd="0" destOrd="0" presId="urn:microsoft.com/office/officeart/2005/8/layout/hProcess9"/>
    <dgm:cxn modelId="{B79397D7-2C8A-47F9-8E84-ECA8BEC8C88A}" type="presOf" srcId="{BF5AD579-CCD0-4368-9E87-A28308D929CC}" destId="{2325FF2A-AB6A-42CB-94A5-4971BB3BADA8}" srcOrd="0" destOrd="0" presId="urn:microsoft.com/office/officeart/2005/8/layout/hProcess9"/>
    <dgm:cxn modelId="{A409CC7B-60FF-409D-A36A-1DF83A46E96B}" type="presOf" srcId="{24765D8C-F0BB-4FAE-AF9D-32B20E8027F9}" destId="{86B91305-83B2-457F-B007-CB806480F6DA}" srcOrd="0" destOrd="0" presId="urn:microsoft.com/office/officeart/2005/8/layout/hProcess9"/>
    <dgm:cxn modelId="{875BFD63-A0E5-427F-A872-41F953E7DF24}" type="presOf" srcId="{1B933BB2-59C2-44B4-BD2B-E768970C23AD}" destId="{A572A978-8FAA-494B-879D-97AB696EE75B}" srcOrd="0" destOrd="0" presId="urn:microsoft.com/office/officeart/2005/8/layout/hProcess9"/>
    <dgm:cxn modelId="{D6B7D31B-A453-45CF-B05B-4361C1C4E9B7}" type="presParOf" srcId="{A572A978-8FAA-494B-879D-97AB696EE75B}" destId="{8E8F66A0-8F1D-4333-8259-2E5039CFBC0E}" srcOrd="0" destOrd="0" presId="urn:microsoft.com/office/officeart/2005/8/layout/hProcess9"/>
    <dgm:cxn modelId="{164E7F61-BC3D-4D9A-A6E0-01445BA3E2E3}" type="presParOf" srcId="{A572A978-8FAA-494B-879D-97AB696EE75B}" destId="{259C37E4-F9CC-4A7A-8A06-3FDB8709EE79}" srcOrd="1" destOrd="0" presId="urn:microsoft.com/office/officeart/2005/8/layout/hProcess9"/>
    <dgm:cxn modelId="{5FB204EF-A4F4-4E94-8A3D-42ED5B16F769}" type="presParOf" srcId="{259C37E4-F9CC-4A7A-8A06-3FDB8709EE79}" destId="{2325FF2A-AB6A-42CB-94A5-4971BB3BADA8}" srcOrd="0" destOrd="0" presId="urn:microsoft.com/office/officeart/2005/8/layout/hProcess9"/>
    <dgm:cxn modelId="{28AE2241-012B-4159-B50E-6FD778036431}" type="presParOf" srcId="{259C37E4-F9CC-4A7A-8A06-3FDB8709EE79}" destId="{5875C18D-E21B-48E0-A488-3980E20E9E79}" srcOrd="1" destOrd="0" presId="urn:microsoft.com/office/officeart/2005/8/layout/hProcess9"/>
    <dgm:cxn modelId="{00051CCC-BCA7-4698-A843-82EF575458EF}" type="presParOf" srcId="{259C37E4-F9CC-4A7A-8A06-3FDB8709EE79}" destId="{64F17D2B-230F-4ABC-BC90-4A80DE066449}" srcOrd="2" destOrd="0" presId="urn:microsoft.com/office/officeart/2005/8/layout/hProcess9"/>
    <dgm:cxn modelId="{79315067-1857-4BC9-A8E2-C9799B1D0BB8}" type="presParOf" srcId="{259C37E4-F9CC-4A7A-8A06-3FDB8709EE79}" destId="{790E6472-8596-4FCB-8C2C-FBAC2DDB5528}" srcOrd="3" destOrd="0" presId="urn:microsoft.com/office/officeart/2005/8/layout/hProcess9"/>
    <dgm:cxn modelId="{07C8F3F3-4813-426A-99CC-9C95CBBB8840}" type="presParOf" srcId="{259C37E4-F9CC-4A7A-8A06-3FDB8709EE79}" destId="{401907F9-E980-4936-8821-C61009F5902D}" srcOrd="4" destOrd="0" presId="urn:microsoft.com/office/officeart/2005/8/layout/hProcess9"/>
    <dgm:cxn modelId="{000A1814-5230-4A8D-BEC5-375DD0A4D41B}" type="presParOf" srcId="{259C37E4-F9CC-4A7A-8A06-3FDB8709EE79}" destId="{93B28B30-D510-40B9-B92D-E49B36D0C29A}" srcOrd="5" destOrd="0" presId="urn:microsoft.com/office/officeart/2005/8/layout/hProcess9"/>
    <dgm:cxn modelId="{CCDC05DA-1D14-4532-BA22-A80C8351DE52}" type="presParOf" srcId="{259C37E4-F9CC-4A7A-8A06-3FDB8709EE79}" destId="{0A8B8BA6-F65A-4EC8-95D6-B9586AE0F314}" srcOrd="6" destOrd="0" presId="urn:microsoft.com/office/officeart/2005/8/layout/hProcess9"/>
    <dgm:cxn modelId="{01A31EE4-84E5-43BD-B9A4-150F68FCE969}" type="presParOf" srcId="{259C37E4-F9CC-4A7A-8A06-3FDB8709EE79}" destId="{7C77DEE2-19EE-4C1B-8E04-92C14ADEA2A1}" srcOrd="7" destOrd="0" presId="urn:microsoft.com/office/officeart/2005/8/layout/hProcess9"/>
    <dgm:cxn modelId="{5AE67738-4310-4436-95D9-4352F6DB4BCC}" type="presParOf" srcId="{259C37E4-F9CC-4A7A-8A06-3FDB8709EE79}" destId="{86B91305-83B2-457F-B007-CB806480F6D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3B282-FA08-4A0E-93B8-83843B24081C}">
      <dsp:nvSpPr>
        <dsp:cNvPr id="0" name=""/>
        <dsp:cNvSpPr/>
      </dsp:nvSpPr>
      <dsp:spPr>
        <a:xfrm rot="10800000">
          <a:off x="929268" y="26159"/>
          <a:ext cx="2921004" cy="790347"/>
        </a:xfrm>
        <a:prstGeom prst="homePlat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2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Abril- Mayo </a:t>
          </a:r>
          <a:r>
            <a:rPr lang="es-AR" sz="1600" kern="1200" dirty="0" smtClean="0"/>
            <a:t>se solicitó a los Dptos. matrices FODA</a:t>
          </a:r>
          <a:endParaRPr lang="es-AR" sz="1600" kern="1200" dirty="0"/>
        </a:p>
      </dsp:txBody>
      <dsp:txXfrm rot="10800000">
        <a:off x="1126855" y="26159"/>
        <a:ext cx="2723417" cy="790347"/>
      </dsp:txXfrm>
    </dsp:sp>
    <dsp:sp modelId="{B9155B00-4E54-4796-82A9-35F708B646D1}">
      <dsp:nvSpPr>
        <dsp:cNvPr id="0" name=""/>
        <dsp:cNvSpPr/>
      </dsp:nvSpPr>
      <dsp:spPr>
        <a:xfrm>
          <a:off x="538154" y="741"/>
          <a:ext cx="790347" cy="7903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3E78F-2CBC-45CD-A9B6-B60E43EC9858}">
      <dsp:nvSpPr>
        <dsp:cNvPr id="0" name=""/>
        <dsp:cNvSpPr/>
      </dsp:nvSpPr>
      <dsp:spPr>
        <a:xfrm rot="10800000">
          <a:off x="933328" y="1027013"/>
          <a:ext cx="2921004" cy="790347"/>
        </a:xfrm>
        <a:prstGeom prst="homePlat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2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Agosto- Setiembre </a:t>
          </a:r>
          <a:r>
            <a:rPr lang="es-AR" sz="1600" kern="1200" dirty="0" smtClean="0"/>
            <a:t>Conformación Equipo de Planificación </a:t>
          </a:r>
          <a:endParaRPr lang="es-AR" sz="1600" kern="1200" dirty="0"/>
        </a:p>
      </dsp:txBody>
      <dsp:txXfrm rot="10800000">
        <a:off x="1130915" y="1027013"/>
        <a:ext cx="2723417" cy="790347"/>
      </dsp:txXfrm>
    </dsp:sp>
    <dsp:sp modelId="{8D1F778C-666D-4A52-8CD7-CD12A3463CF4}">
      <dsp:nvSpPr>
        <dsp:cNvPr id="0" name=""/>
        <dsp:cNvSpPr/>
      </dsp:nvSpPr>
      <dsp:spPr>
        <a:xfrm>
          <a:off x="538154" y="1027013"/>
          <a:ext cx="790347" cy="7903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52DDE-011E-4576-BE07-71AF1216D190}">
      <dsp:nvSpPr>
        <dsp:cNvPr id="0" name=""/>
        <dsp:cNvSpPr/>
      </dsp:nvSpPr>
      <dsp:spPr>
        <a:xfrm rot="10800000">
          <a:off x="933328" y="2053285"/>
          <a:ext cx="2921004" cy="790347"/>
        </a:xfrm>
        <a:prstGeom prst="homePlat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2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Setiembre </a:t>
          </a:r>
          <a:r>
            <a:rPr lang="es-AR" sz="1600" kern="1200" dirty="0" smtClean="0"/>
            <a:t>el CD aprobó por unanimidad la propuesta metodológic</a:t>
          </a:r>
          <a:r>
            <a:rPr lang="es-AR" sz="1100" kern="1200" dirty="0" smtClean="0"/>
            <a:t>a</a:t>
          </a:r>
          <a:endParaRPr lang="es-AR" sz="1100" kern="1200" dirty="0"/>
        </a:p>
      </dsp:txBody>
      <dsp:txXfrm rot="10800000">
        <a:off x="1130915" y="2053285"/>
        <a:ext cx="2723417" cy="790347"/>
      </dsp:txXfrm>
    </dsp:sp>
    <dsp:sp modelId="{EA20FF83-D710-4598-9262-6FA1B6813141}">
      <dsp:nvSpPr>
        <dsp:cNvPr id="0" name=""/>
        <dsp:cNvSpPr/>
      </dsp:nvSpPr>
      <dsp:spPr>
        <a:xfrm>
          <a:off x="538154" y="2053285"/>
          <a:ext cx="790347" cy="7903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2441-629A-4DF3-BF8A-A7D2765664E1}">
      <dsp:nvSpPr>
        <dsp:cNvPr id="0" name=""/>
        <dsp:cNvSpPr/>
      </dsp:nvSpPr>
      <dsp:spPr>
        <a:xfrm rot="10800000">
          <a:off x="933328" y="3079558"/>
          <a:ext cx="2921004" cy="790347"/>
        </a:xfrm>
        <a:prstGeom prst="homePlat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2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(Set-Mayo ‘17) ETAPA 2: ELABORACIÓN DE UN DOCUMENTO BASE</a:t>
          </a:r>
          <a:endParaRPr lang="es-AR" sz="1600" kern="1200" dirty="0"/>
        </a:p>
      </dsp:txBody>
      <dsp:txXfrm rot="10800000">
        <a:off x="1130915" y="3079558"/>
        <a:ext cx="2723417" cy="790347"/>
      </dsp:txXfrm>
    </dsp:sp>
    <dsp:sp modelId="{E8C230E4-6E7D-46B0-9E72-D2F8803BCCA7}">
      <dsp:nvSpPr>
        <dsp:cNvPr id="0" name=""/>
        <dsp:cNvSpPr/>
      </dsp:nvSpPr>
      <dsp:spPr>
        <a:xfrm>
          <a:off x="538154" y="3079558"/>
          <a:ext cx="790347" cy="7903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C6288-7C3D-494D-98DB-2FB143C7216D}">
      <dsp:nvSpPr>
        <dsp:cNvPr id="0" name=""/>
        <dsp:cNvSpPr/>
      </dsp:nvSpPr>
      <dsp:spPr>
        <a:xfrm rot="10800000">
          <a:off x="933328" y="4105830"/>
          <a:ext cx="2921004" cy="962588"/>
        </a:xfrm>
        <a:prstGeom prst="homePlat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21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/>
            <a:t>Búsqueda de datos en 5 ejes estratégicos: </a:t>
          </a:r>
          <a:r>
            <a:rPr lang="es-AR" sz="1300" kern="1200" dirty="0" smtClean="0"/>
            <a:t>Docencia, Investigación, Extensión, Relaciones Institucionales, Gestión /Administración</a:t>
          </a:r>
          <a:r>
            <a:rPr lang="es-AR" sz="1100" b="1" kern="1200" dirty="0" smtClean="0"/>
            <a:t>.</a:t>
          </a:r>
          <a:endParaRPr lang="es-AR" sz="1100" kern="1200" dirty="0"/>
        </a:p>
      </dsp:txBody>
      <dsp:txXfrm rot="10800000">
        <a:off x="1173975" y="4105830"/>
        <a:ext cx="2680357" cy="962588"/>
      </dsp:txXfrm>
    </dsp:sp>
    <dsp:sp modelId="{3EEAC6A4-E1AE-4474-A9E5-8B74C8C3A82A}">
      <dsp:nvSpPr>
        <dsp:cNvPr id="0" name=""/>
        <dsp:cNvSpPr/>
      </dsp:nvSpPr>
      <dsp:spPr>
        <a:xfrm>
          <a:off x="538154" y="4191950"/>
          <a:ext cx="790347" cy="7903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3ABF8-9217-4F58-ADF9-5996CFE34B16}">
      <dsp:nvSpPr>
        <dsp:cNvPr id="0" name=""/>
        <dsp:cNvSpPr/>
      </dsp:nvSpPr>
      <dsp:spPr>
        <a:xfrm rot="10800000">
          <a:off x="1005780" y="1199"/>
          <a:ext cx="2685669" cy="1645821"/>
        </a:xfrm>
        <a:prstGeom prst="homePlat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87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Reuniones de sensibilización con dptos., No docentes, centro de graduados,  centro de estudiantes, campos- EEJJ- Santa Catalina</a:t>
          </a:r>
          <a:endParaRPr lang="es-AR" sz="1400" b="1" kern="1200" dirty="0"/>
        </a:p>
      </dsp:txBody>
      <dsp:txXfrm rot="10800000">
        <a:off x="1417235" y="1199"/>
        <a:ext cx="2274214" cy="1645821"/>
      </dsp:txXfrm>
    </dsp:sp>
    <dsp:sp modelId="{B891E7CD-4E94-466F-9720-DBDE0D58C14E}">
      <dsp:nvSpPr>
        <dsp:cNvPr id="0" name=""/>
        <dsp:cNvSpPr/>
      </dsp:nvSpPr>
      <dsp:spPr>
        <a:xfrm>
          <a:off x="347150" y="165481"/>
          <a:ext cx="1317258" cy="13172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49383-E759-4739-935F-116C6DCD0545}">
      <dsp:nvSpPr>
        <dsp:cNvPr id="0" name=""/>
        <dsp:cNvSpPr/>
      </dsp:nvSpPr>
      <dsp:spPr>
        <a:xfrm rot="10800000">
          <a:off x="1005780" y="2040232"/>
          <a:ext cx="2685669" cy="1317258"/>
        </a:xfrm>
        <a:prstGeom prst="homePlat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874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Taller diagnóstico 5/12</a:t>
          </a:r>
          <a:endParaRPr lang="es-AR" sz="2600" kern="1200" dirty="0"/>
        </a:p>
      </dsp:txBody>
      <dsp:txXfrm rot="10800000">
        <a:off x="1335094" y="2040232"/>
        <a:ext cx="2356355" cy="1317258"/>
      </dsp:txXfrm>
    </dsp:sp>
    <dsp:sp modelId="{D2B0BB1C-1DA8-41A8-A126-7AD71CEC95FD}">
      <dsp:nvSpPr>
        <dsp:cNvPr id="0" name=""/>
        <dsp:cNvSpPr/>
      </dsp:nvSpPr>
      <dsp:spPr>
        <a:xfrm>
          <a:off x="347150" y="2040232"/>
          <a:ext cx="1317258" cy="13172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DC065-A5AA-4787-976B-8A3F6D982F23}">
      <dsp:nvSpPr>
        <dsp:cNvPr id="0" name=""/>
        <dsp:cNvSpPr/>
      </dsp:nvSpPr>
      <dsp:spPr>
        <a:xfrm rot="10800000">
          <a:off x="1005780" y="3750702"/>
          <a:ext cx="2685669" cy="1317258"/>
        </a:xfrm>
        <a:prstGeom prst="homePlat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874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Encuestas online</a:t>
          </a:r>
          <a:endParaRPr lang="es-AR" sz="2600" kern="1200" dirty="0"/>
        </a:p>
      </dsp:txBody>
      <dsp:txXfrm rot="10800000">
        <a:off x="1335094" y="3750702"/>
        <a:ext cx="2356355" cy="1317258"/>
      </dsp:txXfrm>
    </dsp:sp>
    <dsp:sp modelId="{D7459A78-8B4E-476E-8B9D-B2996EE80C07}">
      <dsp:nvSpPr>
        <dsp:cNvPr id="0" name=""/>
        <dsp:cNvSpPr/>
      </dsp:nvSpPr>
      <dsp:spPr>
        <a:xfrm>
          <a:off x="347150" y="3750702"/>
          <a:ext cx="1317258" cy="13172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F66A0-8F1D-4333-8259-2E5039CFBC0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5FF2A-AB6A-42CB-94A5-4971BB3BADA8}">
      <dsp:nvSpPr>
        <dsp:cNvPr id="0" name=""/>
        <dsp:cNvSpPr/>
      </dsp:nvSpPr>
      <dsp:spPr>
        <a:xfrm>
          <a:off x="678" y="1357788"/>
          <a:ext cx="1620855" cy="181038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smtClean="0"/>
            <a:t>Documento base aprobado por Consejo Directivo</a:t>
          </a:r>
          <a:endParaRPr lang="es-AR" sz="1800" kern="1200"/>
        </a:p>
      </dsp:txBody>
      <dsp:txXfrm>
        <a:off x="79802" y="1436912"/>
        <a:ext cx="1462607" cy="1652137"/>
      </dsp:txXfrm>
    </dsp:sp>
    <dsp:sp modelId="{64F17D2B-230F-4ABC-BC90-4A80DE066449}">
      <dsp:nvSpPr>
        <dsp:cNvPr id="0" name=""/>
        <dsp:cNvSpPr/>
      </dsp:nvSpPr>
      <dsp:spPr>
        <a:xfrm>
          <a:off x="1700192" y="1357788"/>
          <a:ext cx="1573187" cy="1810385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smtClean="0"/>
            <a:t>Diagnóstico participativo: abierto y en construcción permanente</a:t>
          </a:r>
          <a:endParaRPr lang="es-AR" sz="1800" kern="1200"/>
        </a:p>
      </dsp:txBody>
      <dsp:txXfrm>
        <a:off x="1776989" y="1434585"/>
        <a:ext cx="1419593" cy="1656791"/>
      </dsp:txXfrm>
    </dsp:sp>
    <dsp:sp modelId="{401907F9-E980-4936-8821-C61009F5902D}">
      <dsp:nvSpPr>
        <dsp:cNvPr id="0" name=""/>
        <dsp:cNvSpPr/>
      </dsp:nvSpPr>
      <dsp:spPr>
        <a:xfrm>
          <a:off x="3352039" y="1357788"/>
          <a:ext cx="1573187" cy="1810385"/>
        </a:xfrm>
        <a:prstGeom prst="roundRect">
          <a:avLst/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 smtClean="0">
              <a:solidFill>
                <a:srgbClr val="FF0000"/>
              </a:solidFill>
            </a:rPr>
            <a:t>Taller de Planificación Participativa: priorización y </a:t>
          </a:r>
          <a:r>
            <a:rPr lang="es-AR" sz="1800" b="1" kern="1200" dirty="0" smtClean="0">
              <a:solidFill>
                <a:srgbClr val="FF0000"/>
              </a:solidFill>
            </a:rPr>
            <a:t>elaboración</a:t>
          </a:r>
          <a:r>
            <a:rPr lang="es-AR" sz="1700" b="1" kern="1200" dirty="0" smtClean="0">
              <a:solidFill>
                <a:srgbClr val="FF0000"/>
              </a:solidFill>
            </a:rPr>
            <a:t> de propuestas</a:t>
          </a:r>
          <a:endParaRPr lang="es-AR" sz="1700" b="1" kern="1200" dirty="0">
            <a:solidFill>
              <a:srgbClr val="FF0000"/>
            </a:solidFill>
          </a:endParaRPr>
        </a:p>
      </dsp:txBody>
      <dsp:txXfrm>
        <a:off x="3428836" y="1434585"/>
        <a:ext cx="1419593" cy="1656791"/>
      </dsp:txXfrm>
    </dsp:sp>
    <dsp:sp modelId="{0A8B8BA6-F65A-4EC8-95D6-B9586AE0F314}">
      <dsp:nvSpPr>
        <dsp:cNvPr id="0" name=""/>
        <dsp:cNvSpPr/>
      </dsp:nvSpPr>
      <dsp:spPr>
        <a:xfrm>
          <a:off x="5003887" y="1357788"/>
          <a:ext cx="1573187" cy="1810385"/>
        </a:xfrm>
        <a:prstGeom prst="roundRect">
          <a:avLst/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</a:rPr>
            <a:t>Entrevistas en profundidad a actores claves</a:t>
          </a:r>
          <a:endParaRPr lang="es-AR" sz="1800" kern="1200" dirty="0">
            <a:solidFill>
              <a:schemeClr val="tx1"/>
            </a:solidFill>
          </a:endParaRPr>
        </a:p>
      </dsp:txBody>
      <dsp:txXfrm>
        <a:off x="5080684" y="1434585"/>
        <a:ext cx="1419593" cy="1656791"/>
      </dsp:txXfrm>
    </dsp:sp>
    <dsp:sp modelId="{86B91305-83B2-457F-B007-CB806480F6DA}">
      <dsp:nvSpPr>
        <dsp:cNvPr id="0" name=""/>
        <dsp:cNvSpPr/>
      </dsp:nvSpPr>
      <dsp:spPr>
        <a:xfrm>
          <a:off x="6655734" y="1357788"/>
          <a:ext cx="1573187" cy="1810385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>
              <a:solidFill>
                <a:schemeClr val="tx1"/>
              </a:solidFill>
            </a:rPr>
            <a:t>Elaboración de proyectos estratégicos para cada eje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6732531" y="1434585"/>
        <a:ext cx="1419593" cy="165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EEFEB-2FF5-4249-9904-DFA34FE8C3E1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E6382-5DE4-4C34-8C66-758DAA3DA6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880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AR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1217249" indent="-468173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872691" indent="-374538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2621768" indent="-374538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3370844" indent="-374538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4119921" indent="-3745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4868997" indent="-3745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5618074" indent="-3745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6367150" indent="-3745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10B82-7132-4254-8B61-ED2E314E1957}" type="slidenum">
              <a:rPr lang="es-ES" altLang="es-AR" smtClean="0"/>
              <a:pPr eaLnBrk="1" hangingPunct="1"/>
              <a:t>2</a:t>
            </a:fld>
            <a:endParaRPr lang="es-ES" alt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38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317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536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10FB-3BBF-4C3A-804A-CB55BA169992}" type="slidenum">
              <a:rPr lang="es-AR" altLang="es-ES"/>
              <a:pPr>
                <a:defRPr/>
              </a:pPr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133606155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04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599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890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80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04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215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985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405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B9CB-5711-46E5-BF65-704D9950E28F}" type="datetimeFigureOut">
              <a:rPr lang="es-AR" smtClean="0"/>
              <a:t>6/7/2017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4FF5-FD6F-4CF4-B370-96163C4DAB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440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6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82674" y="-23337"/>
            <a:ext cx="7737619" cy="1200329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bg1"/>
                </a:solidFill>
              </a:rPr>
              <a:t>ELABORACIÓN PARTICIPATIVA DEL PLAN ESTRATÉGICO  </a:t>
            </a:r>
            <a:r>
              <a:rPr lang="es-AR" sz="3600" b="1" dirty="0" err="1" smtClean="0">
                <a:solidFill>
                  <a:schemeClr val="bg1"/>
                </a:solidFill>
              </a:rPr>
              <a:t>FCAyF</a:t>
            </a:r>
            <a:r>
              <a:rPr lang="es-AR" sz="3600" b="1" dirty="0" smtClean="0">
                <a:solidFill>
                  <a:schemeClr val="bg1"/>
                </a:solidFill>
              </a:rPr>
              <a:t> (2016-2022)</a:t>
            </a:r>
            <a:endParaRPr lang="es-AR" sz="36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39752" y="5877272"/>
            <a:ext cx="542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 </a:t>
            </a:r>
            <a:r>
              <a:rPr lang="es-AR" dirty="0" smtClean="0"/>
              <a:t>                                                                                                   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259632" y="5716090"/>
            <a:ext cx="6037918" cy="1200329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EQUIPO DE PLANIFICACIÓN ESTRATEGICA: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VELARDE, OPEL, ACCIARESI, SARANDON, PADIN, GASPARI,SEIBANE, MANIS, OTERO, ALTAMIRANO, SANTUCCI,CAPPARELLI, CAÑAS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8" name="Picture 8" descr="\\CV2\compartir\DIR15\NUEVA IDENTIDAD\0. MARCA UNLP EN TODAS SUS VERSIONES\Marca y lema en blanco con fondo 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23" y="6310482"/>
            <a:ext cx="1871277" cy="605937"/>
          </a:xfrm>
          <a:prstGeom prst="rect">
            <a:avLst/>
          </a:prstGeom>
          <a:solidFill>
            <a:srgbClr val="006666"/>
          </a:solidFill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06" y="5993374"/>
            <a:ext cx="1240587" cy="86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6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 descr="\\CV2\compartir\DIR15\VICEPRESIDENCIA\REDISEÑADO\Fotos\Baja resolucion\expo2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46288" y="1376363"/>
            <a:ext cx="6289675" cy="414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Escaso financiamiento para la realización de actividades </a:t>
            </a:r>
            <a:r>
              <a:rPr lang="es-AR" sz="1600" b="1" u="none" dirty="0" smtClean="0">
                <a:latin typeface="+mn-lt"/>
              </a:rPr>
              <a:t>Extensión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Perfil mayoritario de los docentes orientado a la </a:t>
            </a:r>
            <a:r>
              <a:rPr lang="es-AR" sz="1600" b="1" u="none" dirty="0" smtClean="0">
                <a:latin typeface="+mn-lt"/>
              </a:rPr>
              <a:t>investigación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Escasa jerarquización de la Extensión en relación a la </a:t>
            </a:r>
            <a:r>
              <a:rPr lang="es-AR" sz="1600" b="1" u="none" dirty="0" smtClean="0">
                <a:latin typeface="+mn-lt"/>
              </a:rPr>
              <a:t>Investigación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Insuficiente conocimiento de saberes y demandas de productores y </a:t>
            </a:r>
            <a:r>
              <a:rPr lang="es-AR" sz="1600" b="1" u="none" dirty="0" smtClean="0">
                <a:latin typeface="+mn-lt"/>
              </a:rPr>
              <a:t>organizaciones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Falta de formación en </a:t>
            </a:r>
            <a:r>
              <a:rPr lang="es-AR" sz="1600" b="1" u="none" dirty="0" smtClean="0">
                <a:latin typeface="+mn-lt"/>
              </a:rPr>
              <a:t>Extensión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Deficiencias en comunicación y </a:t>
            </a:r>
            <a:r>
              <a:rPr lang="es-AR" sz="1600" b="1" u="none" dirty="0" smtClean="0">
                <a:latin typeface="+mn-lt"/>
              </a:rPr>
              <a:t>difusión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Poco apoyo Institucional para que lo generado en Investigación llegue al medio</a:t>
            </a:r>
            <a:endParaRPr lang="es-AR" altLang="es-ES" sz="1600" b="1" u="none" dirty="0">
              <a:latin typeface="+mn-lt"/>
              <a:cs typeface="Open Sans" pitchFamily="34" charset="0"/>
            </a:endParaRP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Escasa comunicación con estudiantes de las actividades de Extensión desde los primeros </a:t>
            </a:r>
            <a:r>
              <a:rPr lang="es-AR" sz="1600" b="1" u="none" dirty="0" smtClean="0">
                <a:latin typeface="+mn-lt"/>
              </a:rPr>
              <a:t>años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Escasa presencia de la </a:t>
            </a:r>
            <a:r>
              <a:rPr lang="es-AR" sz="1600" b="1" u="none" dirty="0" err="1">
                <a:latin typeface="+mn-lt"/>
              </a:rPr>
              <a:t>FCAyF</a:t>
            </a:r>
            <a:r>
              <a:rPr lang="es-AR" sz="1600" b="1" u="none" dirty="0">
                <a:latin typeface="+mn-lt"/>
              </a:rPr>
              <a:t> en el medio, poca vinculación con el Sector Público y Privado (para ambas carreras</a:t>
            </a:r>
            <a:r>
              <a:rPr lang="es-AR" sz="1600" b="1" u="none" dirty="0" smtClean="0">
                <a:latin typeface="+mn-lt"/>
              </a:rPr>
              <a:t>)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Poca vinculación con el sector productivo – empresarial 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endParaRPr lang="es-AR" altLang="es-ES" sz="1600" b="1" u="none" dirty="0" smtClean="0">
              <a:latin typeface="+mn-lt"/>
              <a:cs typeface="Open Sans" pitchFamily="34" charset="0"/>
            </a:endParaRPr>
          </a:p>
        </p:txBody>
      </p:sp>
      <p:pic>
        <p:nvPicPr>
          <p:cNvPr id="33796" name="Picture 8" descr="\\CV2\compartir\DIR15\NUEVA IDENTIDAD\0. MARCA UNLP EN TODAS SUS VERSIONES\Marca y lema en blanco con fondo 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973763"/>
            <a:ext cx="2166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9 Rectángulo"/>
          <p:cNvSpPr>
            <a:spLocks noChangeArrowheads="1"/>
          </p:cNvSpPr>
          <p:nvPr/>
        </p:nvSpPr>
        <p:spPr bwMode="auto">
          <a:xfrm>
            <a:off x="0" y="592138"/>
            <a:ext cx="8359775" cy="40005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32775" name="10 CuadroTexto"/>
          <p:cNvSpPr txBox="1">
            <a:spLocks noChangeArrowheads="1"/>
          </p:cNvSpPr>
          <p:nvPr/>
        </p:nvSpPr>
        <p:spPr bwMode="auto">
          <a:xfrm>
            <a:off x="2046288" y="622300"/>
            <a:ext cx="6073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1600" b="1" u="none" dirty="0" smtClean="0">
                <a:solidFill>
                  <a:schemeClr val="bg1"/>
                </a:solidFill>
                <a:latin typeface="+mj-lt"/>
                <a:cs typeface="Open Sans" pitchFamily="34" charset="0"/>
              </a:rPr>
              <a:t>EXTENSIÓN </a:t>
            </a:r>
            <a:r>
              <a:rPr lang="es-ES" altLang="es-ES" sz="1600" b="1" u="none" dirty="0">
                <a:solidFill>
                  <a:schemeClr val="bg1"/>
                </a:solidFill>
                <a:latin typeface="+mj-lt"/>
                <a:cs typeface="Open Sans" pitchFamily="34" charset="0"/>
              </a:rPr>
              <a:t> </a:t>
            </a:r>
            <a:r>
              <a:rPr lang="es-ES" altLang="es-ES" sz="1600" b="1" u="none" dirty="0" smtClean="0">
                <a:solidFill>
                  <a:schemeClr val="bg1"/>
                </a:solidFill>
                <a:latin typeface="+mj-lt"/>
                <a:cs typeface="Open Sans" pitchFamily="34" charset="0"/>
              </a:rPr>
              <a:t>y RELACIONES INSTITUCIONALES  DEBILIDADES</a:t>
            </a:r>
          </a:p>
        </p:txBody>
      </p:sp>
      <p:sp>
        <p:nvSpPr>
          <p:cNvPr id="33799" name="9 Rectángulo"/>
          <p:cNvSpPr>
            <a:spLocks noChangeArrowheads="1"/>
          </p:cNvSpPr>
          <p:nvPr/>
        </p:nvSpPr>
        <p:spPr bwMode="auto">
          <a:xfrm>
            <a:off x="0" y="592138"/>
            <a:ext cx="1806575" cy="400050"/>
          </a:xfrm>
          <a:prstGeom prst="rect">
            <a:avLst/>
          </a:prstGeom>
          <a:solidFill>
            <a:srgbClr val="E27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3326" y="5855607"/>
            <a:ext cx="1082675" cy="8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09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 descr="\\CV2\compartir\DIR15\VICEPRESIDENCIA\REDISEÑADO\Fotos\Baja resolucion\expo2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46288" y="1376363"/>
            <a:ext cx="655816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000" b="1" u="none" dirty="0"/>
              <a:t>Realización de proyectos  y convenios de Extensión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000" b="1" u="none" dirty="0"/>
              <a:t>Aumento en la producción de publicaciones de </a:t>
            </a:r>
            <a:r>
              <a:rPr lang="es-AR" sz="2000" b="1" u="none" dirty="0" smtClean="0"/>
              <a:t>Extensión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000" b="1" u="none" dirty="0"/>
              <a:t>Trayectoria y articulación en investigación y </a:t>
            </a:r>
            <a:r>
              <a:rPr lang="es-AR" sz="2000" b="1" u="none" dirty="0" smtClean="0"/>
              <a:t>Extensión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000" b="1" u="none" dirty="0"/>
              <a:t>Continuidad en procesos de Extensión con agricultores de la </a:t>
            </a:r>
            <a:r>
              <a:rPr lang="es-AR" sz="2000" b="1" u="none" dirty="0" smtClean="0"/>
              <a:t>región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000" b="1" u="none" dirty="0"/>
              <a:t>Vinculación con actores e instituciones </a:t>
            </a:r>
            <a:r>
              <a:rPr lang="es-AR" sz="2000" b="1" u="none" dirty="0" smtClean="0"/>
              <a:t>público-privado</a:t>
            </a:r>
          </a:p>
        </p:txBody>
      </p:sp>
      <p:pic>
        <p:nvPicPr>
          <p:cNvPr id="33796" name="Picture 8" descr="\\CV2\compartir\DIR15\NUEVA IDENTIDAD\0. MARCA UNLP EN TODAS SUS VERSIONES\Marca y lema en blanco con fondo 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973763"/>
            <a:ext cx="2166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9 Rectángulo"/>
          <p:cNvSpPr>
            <a:spLocks noChangeArrowheads="1"/>
          </p:cNvSpPr>
          <p:nvPr/>
        </p:nvSpPr>
        <p:spPr bwMode="auto">
          <a:xfrm>
            <a:off x="0" y="592138"/>
            <a:ext cx="8359775" cy="40005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32775" name="10 CuadroTexto"/>
          <p:cNvSpPr txBox="1">
            <a:spLocks noChangeArrowheads="1"/>
          </p:cNvSpPr>
          <p:nvPr/>
        </p:nvSpPr>
        <p:spPr bwMode="auto">
          <a:xfrm>
            <a:off x="1806575" y="592138"/>
            <a:ext cx="6073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b="1" u="none" dirty="0" smtClean="0">
                <a:solidFill>
                  <a:schemeClr val="bg1"/>
                </a:solidFill>
                <a:latin typeface="+mj-lt"/>
                <a:cs typeface="Open Sans" pitchFamily="34" charset="0"/>
              </a:rPr>
              <a:t>EXTENSIÓN </a:t>
            </a:r>
            <a:r>
              <a:rPr lang="es-ES" altLang="es-ES" b="1" u="none" dirty="0">
                <a:solidFill>
                  <a:schemeClr val="bg1"/>
                </a:solidFill>
                <a:latin typeface="+mj-lt"/>
                <a:cs typeface="Open Sans" pitchFamily="34" charset="0"/>
              </a:rPr>
              <a:t> </a:t>
            </a:r>
            <a:r>
              <a:rPr lang="es-ES" altLang="es-ES" b="1" u="none" dirty="0" smtClean="0">
                <a:solidFill>
                  <a:schemeClr val="bg1"/>
                </a:solidFill>
                <a:latin typeface="+mj-lt"/>
                <a:cs typeface="Open Sans" pitchFamily="34" charset="0"/>
              </a:rPr>
              <a:t>y RELACIONES INSTITUCIONALES  FORTALEZAS</a:t>
            </a:r>
          </a:p>
        </p:txBody>
      </p:sp>
      <p:sp>
        <p:nvSpPr>
          <p:cNvPr id="33799" name="9 Rectángulo"/>
          <p:cNvSpPr>
            <a:spLocks noChangeArrowheads="1"/>
          </p:cNvSpPr>
          <p:nvPr/>
        </p:nvSpPr>
        <p:spPr bwMode="auto">
          <a:xfrm>
            <a:off x="0" y="592138"/>
            <a:ext cx="1806575" cy="400050"/>
          </a:xfrm>
          <a:prstGeom prst="rect">
            <a:avLst/>
          </a:prstGeom>
          <a:solidFill>
            <a:srgbClr val="E27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791236"/>
            <a:ext cx="1082675" cy="8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894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46288" y="1376363"/>
            <a:ext cx="6289675" cy="44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Baja articulación en gestiones entre la </a:t>
            </a:r>
            <a:r>
              <a:rPr lang="es-AR" sz="1600" b="1" u="none" dirty="0" err="1">
                <a:latin typeface="+mn-lt"/>
              </a:rPr>
              <a:t>FCAyF</a:t>
            </a:r>
            <a:r>
              <a:rPr lang="es-AR" sz="1600" b="1" u="none" dirty="0">
                <a:latin typeface="+mn-lt"/>
              </a:rPr>
              <a:t> y la </a:t>
            </a:r>
            <a:r>
              <a:rPr lang="es-AR" sz="1600" b="1" u="none" dirty="0" smtClean="0">
                <a:latin typeface="+mn-lt"/>
              </a:rPr>
              <a:t>UNLP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Falta profesionalización de la </a:t>
            </a:r>
            <a:r>
              <a:rPr lang="es-AR" sz="1600" b="1" u="none" dirty="0" smtClean="0">
                <a:latin typeface="+mn-lt"/>
              </a:rPr>
              <a:t>gestión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 smtClean="0">
                <a:latin typeface="+mn-lt"/>
              </a:rPr>
              <a:t>Insuficiente capacitación </a:t>
            </a:r>
            <a:r>
              <a:rPr lang="es-AR" sz="1600" b="1" u="none" dirty="0">
                <a:latin typeface="+mn-lt"/>
              </a:rPr>
              <a:t>a No </a:t>
            </a:r>
            <a:r>
              <a:rPr lang="es-AR" sz="1600" b="1" u="none" dirty="0" smtClean="0">
                <a:latin typeface="+mn-lt"/>
              </a:rPr>
              <a:t>Docentes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Faltan procedimientos administrativos (manuales). Procesos muy </a:t>
            </a:r>
            <a:r>
              <a:rPr lang="es-AR" sz="1600" b="1" u="none" dirty="0" smtClean="0">
                <a:latin typeface="+mn-lt"/>
              </a:rPr>
              <a:t>burocráticos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No hay interrelación entre las áreas (falta de articulación y comunicación interna</a:t>
            </a:r>
            <a:r>
              <a:rPr lang="es-AR" sz="1600" b="1" u="none" dirty="0" smtClean="0">
                <a:latin typeface="+mn-lt"/>
              </a:rPr>
              <a:t>)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Falta de compromisos en cada ámbito de la </a:t>
            </a:r>
            <a:r>
              <a:rPr lang="es-AR" sz="1600" b="1" u="none" dirty="0" err="1">
                <a:latin typeface="+mn-lt"/>
              </a:rPr>
              <a:t>FCAyF</a:t>
            </a:r>
            <a:r>
              <a:rPr lang="es-AR" sz="1600" b="1" u="none" dirty="0">
                <a:latin typeface="+mn-lt"/>
              </a:rPr>
              <a:t>, dependemos del </a:t>
            </a:r>
            <a:r>
              <a:rPr lang="es-AR" sz="1600" b="1" u="none" dirty="0" smtClean="0">
                <a:latin typeface="+mn-lt"/>
              </a:rPr>
              <a:t>voluntarismo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Hay que repensar el rol de los campos de la </a:t>
            </a:r>
            <a:r>
              <a:rPr lang="es-AR" sz="1600" b="1" u="none" dirty="0" err="1">
                <a:latin typeface="+mn-lt"/>
              </a:rPr>
              <a:t>FCAyF</a:t>
            </a:r>
            <a:r>
              <a:rPr lang="es-AR" sz="1600" b="1" u="none" dirty="0">
                <a:latin typeface="+mn-lt"/>
              </a:rPr>
              <a:t> (reasignar contenido</a:t>
            </a:r>
            <a:r>
              <a:rPr lang="es-AR" sz="1600" b="1" u="none" dirty="0" smtClean="0">
                <a:latin typeface="+mn-lt"/>
              </a:rPr>
              <a:t>).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Falta relevamiento integral de recursos humanos y materiales. La </a:t>
            </a:r>
            <a:r>
              <a:rPr lang="es-AR" sz="1600" b="1" u="none" dirty="0" err="1">
                <a:latin typeface="+mn-lt"/>
              </a:rPr>
              <a:t>FCAyF</a:t>
            </a:r>
            <a:r>
              <a:rPr lang="es-AR" sz="1600" b="1" u="none" dirty="0">
                <a:latin typeface="+mn-lt"/>
              </a:rPr>
              <a:t> no cuenta con un perfil que defina las especificidades de sus docentes</a:t>
            </a:r>
            <a:r>
              <a:rPr lang="es-AR" sz="1600" b="1" u="none" dirty="0" smtClean="0">
                <a:latin typeface="+mn-lt"/>
              </a:rPr>
              <a:t>.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Inadecuada distribución de la planta no </a:t>
            </a:r>
            <a:r>
              <a:rPr lang="es-AR" sz="1600" b="1" u="none" dirty="0" smtClean="0">
                <a:latin typeface="+mn-lt"/>
              </a:rPr>
              <a:t>docente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1600" b="1" u="none" dirty="0">
                <a:latin typeface="+mn-lt"/>
              </a:rPr>
              <a:t>No hay jerarquización ni valoración (no docente</a:t>
            </a:r>
            <a:r>
              <a:rPr lang="es-AR" sz="1600" b="1" u="none" dirty="0" smtClean="0">
                <a:latin typeface="+mn-lt"/>
              </a:rPr>
              <a:t>).</a:t>
            </a:r>
            <a:endParaRPr lang="es-AR" altLang="es-ES" sz="1600" b="1" u="none" dirty="0">
              <a:latin typeface="+mn-lt"/>
              <a:cs typeface="Open Sans" pitchFamily="34" charset="0"/>
            </a:endParaRPr>
          </a:p>
        </p:txBody>
      </p:sp>
      <p:pic>
        <p:nvPicPr>
          <p:cNvPr id="47108" name="Picture 8" descr="\\CV2\compartir\DIR15\NUEVA IDENTIDAD\0. MARCA UNLP EN TODAS SUS VERSIONES\Marca y lema en blanco con fondo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973763"/>
            <a:ext cx="2166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9 Rectángulo"/>
          <p:cNvSpPr>
            <a:spLocks noChangeArrowheads="1"/>
          </p:cNvSpPr>
          <p:nvPr/>
        </p:nvSpPr>
        <p:spPr bwMode="auto">
          <a:xfrm>
            <a:off x="-11113" y="603250"/>
            <a:ext cx="8359776" cy="40005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46087" name="10 CuadroTexto"/>
          <p:cNvSpPr txBox="1">
            <a:spLocks noChangeArrowheads="1"/>
          </p:cNvSpPr>
          <p:nvPr/>
        </p:nvSpPr>
        <p:spPr bwMode="auto">
          <a:xfrm>
            <a:off x="2046288" y="633413"/>
            <a:ext cx="6073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1600" b="1" u="none" dirty="0" smtClean="0">
                <a:solidFill>
                  <a:schemeClr val="bg1"/>
                </a:solidFill>
                <a:latin typeface="+mj-lt"/>
                <a:cs typeface="Open Sans" pitchFamily="34" charset="0"/>
              </a:rPr>
              <a:t>GESTIÓN Y ADMINISTRACIÓN  DEBILIDADES</a:t>
            </a:r>
          </a:p>
        </p:txBody>
      </p:sp>
      <p:sp>
        <p:nvSpPr>
          <p:cNvPr id="47111" name="10 Rectángulo"/>
          <p:cNvSpPr>
            <a:spLocks noChangeArrowheads="1"/>
          </p:cNvSpPr>
          <p:nvPr/>
        </p:nvSpPr>
        <p:spPr bwMode="auto">
          <a:xfrm>
            <a:off x="-11113" y="603250"/>
            <a:ext cx="1798638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s-ES" altLang="es-ES"/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394" y="5729210"/>
            <a:ext cx="1082675" cy="8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204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1 Rectángulo"/>
          <p:cNvSpPr>
            <a:spLocks noChangeArrowheads="1"/>
          </p:cNvSpPr>
          <p:nvPr/>
        </p:nvSpPr>
        <p:spPr bwMode="auto">
          <a:xfrm>
            <a:off x="0" y="603250"/>
            <a:ext cx="8359775" cy="40005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484438" y="191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u="none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3568" y="1365250"/>
            <a:ext cx="765239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AR" sz="1400" u="none" dirty="0"/>
              <a:t>La Facultad de Ciencias Agrarias y Forestales  es  una institución comprometida con el territorio que elabora estrategias formativas, de investigación y extensión para la gestión de ecosistemas agrarios y forestales  destinados a la producción de bienes y servicios de calidad. Esta gestión supone la conservación de la integridad y biodiversidad del ambiente para las actuales y futuras generaciones y la promoción del bienestar de los productores/as y la ciudadanía en general. Como institución pública de estudios superiores de excelencia, integrada y comprometida con su entorno, forma sujetos con capacidad crítica y de adaptación a diferentes contextos. Esta formación busca consolidar saberes científicos y tecnológicos agroforestales y de las industrias asociadas, así como conocimientos territoriales que permiten participar de las transformaciones sociales para un desarrollo sustentable.</a:t>
            </a:r>
          </a:p>
          <a:p>
            <a:pPr algn="just"/>
            <a:r>
              <a:rPr lang="es-AR" sz="1400" u="none" dirty="0"/>
              <a:t> </a:t>
            </a:r>
          </a:p>
          <a:p>
            <a:pPr algn="just"/>
            <a:r>
              <a:rPr lang="es-AR" sz="1400" u="none" dirty="0"/>
              <a:t>La Facultad propone un enfoque constructivista y sistémico, donde la docencia, la investigación y la extensión están íntimamente conectadas. Desde este enfoque, fortalece las capacidades éticas, técnicas y relacionales de los sujetos que forma; promueve la investigación básica y aplicada, cuya anticipación teórica permite la generación de propuestas interdisciplinarias; y fomenta el intercambio cooperativo con el entorno, respetando la identidad, diversidad cultural y conocimientos de los trabajadores y productores agrarios y forestales. Desde este enfoque situado, holístico e histórico, se vincula con instituciones públicas y privadas y organizaciones de productores, entre otras organizaciones sociales a las que considera aliadas estratégicas, procurando el desarrollo de saberes compartidos y la autonomía tecnológica. Se busca así realizar un aporte al manejo sustentable de los recursos naturales y al logro de la soberanía alimentaria y energética, para responder al desafío común del desarrollo nacional</a:t>
            </a:r>
            <a:r>
              <a:rPr lang="es-AR" sz="1400" u="none" dirty="0" smtClean="0"/>
              <a:t>.</a:t>
            </a:r>
            <a:endParaRPr lang="es-ES" altLang="es-ES" sz="1400" u="none" dirty="0" smtClean="0">
              <a:latin typeface="+mn-lt"/>
              <a:cs typeface="Open Sans" pitchFamily="34" charset="0"/>
            </a:endParaRPr>
          </a:p>
        </p:txBody>
      </p:sp>
      <p:sp>
        <p:nvSpPr>
          <p:cNvPr id="18437" name="6 CuadroTexto"/>
          <p:cNvSpPr txBox="1">
            <a:spLocks noChangeArrowheads="1"/>
          </p:cNvSpPr>
          <p:nvPr/>
        </p:nvSpPr>
        <p:spPr bwMode="auto">
          <a:xfrm>
            <a:off x="2046288" y="633413"/>
            <a:ext cx="6073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b="1" u="none" dirty="0" smtClean="0">
                <a:solidFill>
                  <a:schemeClr val="bg1"/>
                </a:solidFill>
                <a:latin typeface="+mn-lt"/>
                <a:cs typeface="Open Sans" pitchFamily="34" charset="0"/>
              </a:rPr>
              <a:t>VISIÓN </a:t>
            </a:r>
            <a:r>
              <a:rPr lang="es-AR" b="1" dirty="0">
                <a:solidFill>
                  <a:schemeClr val="bg1"/>
                </a:solidFill>
              </a:rPr>
              <a:t>¿Qué deseamos ser en el futuro?</a:t>
            </a:r>
            <a:r>
              <a:rPr lang="es-AR" dirty="0">
                <a:solidFill>
                  <a:schemeClr val="bg1"/>
                </a:solidFill>
              </a:rPr>
              <a:t> </a:t>
            </a:r>
            <a:endParaRPr lang="es-ES" altLang="es-ES" b="1" u="none" dirty="0" smtClean="0">
              <a:solidFill>
                <a:schemeClr val="bg1"/>
              </a:solidFill>
              <a:latin typeface="+mn-lt"/>
              <a:cs typeface="Open Sans" pitchFamily="34" charset="0"/>
            </a:endParaRPr>
          </a:p>
        </p:txBody>
      </p:sp>
      <p:pic>
        <p:nvPicPr>
          <p:cNvPr id="20486" name="Picture 8" descr="\\CV2\compartir\DIR15\NUEVA IDENTIDAD\0. MARCA UNLP EN TODAS SUS VERSIONES\Marca y lema en blanco con fondo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6156325"/>
            <a:ext cx="2166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388" y="6156325"/>
            <a:ext cx="1082675" cy="8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857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1 Rectángulo"/>
          <p:cNvSpPr>
            <a:spLocks noChangeArrowheads="1"/>
          </p:cNvSpPr>
          <p:nvPr/>
        </p:nvSpPr>
        <p:spPr bwMode="auto">
          <a:xfrm>
            <a:off x="0" y="603250"/>
            <a:ext cx="8359775" cy="40005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7544" y="1196752"/>
            <a:ext cx="8136903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AR" sz="1400" u="none" dirty="0"/>
              <a:t>La Facultad de Ciencias Agrarias y Forestales de la Universidad Nacional de La Plata es una institución pública dedicada a la enseñanza superior de las ciencias agrarias y forestales que forma integralmente sujetos con capacidades críticas, tecnológicas y de liderazgo para el desarrollo agroalimentario y forestal sustentable, asumiendo como valores la equidad social y el cuidado del ambiente. Es una Institución que se propone preservar y mejorar las actividades agropecuarias y forestales del entorno regional y de la Argentina; orientada a la promoción del desarrollo económico, ambiental y cultural, a partir de:</a:t>
            </a:r>
          </a:p>
          <a:p>
            <a:pPr algn="just"/>
            <a:r>
              <a:rPr lang="es-AR" sz="1400" u="none" dirty="0"/>
              <a:t> </a:t>
            </a:r>
          </a:p>
          <a:p>
            <a:pPr algn="just"/>
            <a:r>
              <a:rPr lang="es-AR" sz="1400" u="none" dirty="0"/>
              <a:t>▪ La formación integral de jóvenes en sus competencias básicas y específicas, con conocimiento del contexto y capacidad innovadora y adaptativa.</a:t>
            </a:r>
          </a:p>
          <a:p>
            <a:pPr algn="just"/>
            <a:r>
              <a:rPr lang="es-AR" sz="1400" u="none" dirty="0"/>
              <a:t> </a:t>
            </a:r>
          </a:p>
          <a:p>
            <a:pPr algn="just"/>
            <a:r>
              <a:rPr lang="es-AR" sz="1400" u="none" dirty="0"/>
              <a:t>▪ La investigación en el campo de las ciencias agrarias y forestales en interacción con la extensión y los procesos de enseñanza-aprendizaje, reconociendo la realidad a partir de una visión sistémica y comprendiendo el territorio como unidad de análisis con anclaje nacional e internacional, para ampliar las fronteras del conocimiento científico - tecnológico y responder solidariamente a las necesidades de la sociedad.</a:t>
            </a:r>
          </a:p>
          <a:p>
            <a:pPr algn="just"/>
            <a:r>
              <a:rPr lang="es-AR" sz="1400" u="none" dirty="0"/>
              <a:t> </a:t>
            </a:r>
          </a:p>
          <a:p>
            <a:pPr algn="just"/>
            <a:r>
              <a:rPr lang="es-AR" sz="1400" u="none" dirty="0"/>
              <a:t>▪ El aporte al desarrollo sustentable de la comunidad en sus dimensiones social, ambiental, cultural, económica y política, apoyando procesos de trasformación junto a los demás  actores territoriales.</a:t>
            </a:r>
          </a:p>
          <a:p>
            <a:pPr algn="just"/>
            <a:r>
              <a:rPr lang="es-AR" sz="1400" u="none" dirty="0"/>
              <a:t> </a:t>
            </a:r>
          </a:p>
          <a:p>
            <a:pPr algn="just"/>
            <a:r>
              <a:rPr lang="es-AR" sz="1400" u="none" dirty="0"/>
              <a:t>▪ La generación de ámbitos de participación para la identificación de necesidades del medio y la consecuente readecuación de los planes de estudio, la articulación de carreras y la titulación de grado y posgrado, necesarios para la actividad profesional.</a:t>
            </a:r>
          </a:p>
          <a:p>
            <a:pPr algn="just"/>
            <a:r>
              <a:rPr lang="es-AR" sz="1400" u="none" dirty="0"/>
              <a:t> </a:t>
            </a:r>
          </a:p>
          <a:p>
            <a:pPr algn="just"/>
            <a:r>
              <a:rPr lang="es-AR" sz="1400" u="none" dirty="0"/>
              <a:t> ▪ El establecimiento de los vínculos necesarios con la Universidad y sus unidades académicas</a:t>
            </a:r>
            <a:r>
              <a:rPr lang="es-AR" sz="1400" dirty="0" smtClean="0"/>
              <a:t>.</a:t>
            </a:r>
            <a:endParaRPr lang="es-ES" altLang="es-ES" sz="1400" u="none" dirty="0" smtClean="0">
              <a:latin typeface="+mn-lt"/>
              <a:cs typeface="Open Sans" pitchFamily="34" charset="0"/>
            </a:endParaRPr>
          </a:p>
        </p:txBody>
      </p:sp>
      <p:sp>
        <p:nvSpPr>
          <p:cNvPr id="19460" name="5 CuadroTexto"/>
          <p:cNvSpPr txBox="1">
            <a:spLocks noChangeArrowheads="1"/>
          </p:cNvSpPr>
          <p:nvPr/>
        </p:nvSpPr>
        <p:spPr bwMode="auto">
          <a:xfrm>
            <a:off x="2046288" y="633413"/>
            <a:ext cx="6073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1600" b="1" u="none" dirty="0" smtClean="0">
                <a:solidFill>
                  <a:schemeClr val="bg1"/>
                </a:solidFill>
                <a:latin typeface="+mn-lt"/>
                <a:cs typeface="Open Sans" pitchFamily="34" charset="0"/>
              </a:rPr>
              <a:t>MISIÓN</a:t>
            </a:r>
          </a:p>
        </p:txBody>
      </p:sp>
    </p:spTree>
    <p:extLst>
      <p:ext uri="{BB962C8B-B14F-4D97-AF65-F5344CB8AC3E}">
        <p14:creationId xmlns:p14="http://schemas.microsoft.com/office/powerpoint/2010/main" val="1779541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6666"/>
          </a:solidFill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VALORACIONES DE AMBAS CARRERAS DE GRADUADOS</a:t>
            </a:r>
            <a:endParaRPr lang="es-AR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417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6666"/>
          </a:solidFill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VALORACIÓN ESTUDIANTIL</a:t>
            </a:r>
            <a:endParaRPr lang="es-AR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0817461"/>
              </p:ext>
            </p:extLst>
          </p:nvPr>
        </p:nvGraphicFramePr>
        <p:xfrm>
          <a:off x="4499992" y="1600200"/>
          <a:ext cx="4392488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78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solidFill>
            <a:srgbClr val="006666"/>
          </a:solidFill>
        </p:spPr>
        <p:txBody>
          <a:bodyPr/>
          <a:lstStyle/>
          <a:p>
            <a:pPr algn="ctr"/>
            <a:r>
              <a:rPr lang="es-AR" dirty="0" smtClean="0"/>
              <a:t>¡GRACIAS!</a:t>
            </a:r>
            <a:endParaRPr lang="es-AR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2058020"/>
          </a:xfrm>
          <a:solidFill>
            <a:srgbClr val="006666"/>
          </a:solidFill>
        </p:spPr>
        <p:txBody>
          <a:bodyPr>
            <a:noAutofit/>
          </a:bodyPr>
          <a:lstStyle/>
          <a:p>
            <a:pPr algn="ctr"/>
            <a:r>
              <a:rPr lang="es-AR" sz="2400" b="1" i="1" dirty="0" smtClean="0">
                <a:solidFill>
                  <a:schemeClr val="bg1"/>
                </a:solidFill>
              </a:rPr>
              <a:t>«La participación </a:t>
            </a:r>
            <a:r>
              <a:rPr lang="es-AR" sz="2400" b="1" i="1" dirty="0">
                <a:solidFill>
                  <a:schemeClr val="bg1"/>
                </a:solidFill>
              </a:rPr>
              <a:t>real y </a:t>
            </a:r>
            <a:r>
              <a:rPr lang="es-AR" sz="2400" b="1" i="1" dirty="0" smtClean="0">
                <a:solidFill>
                  <a:schemeClr val="bg1"/>
                </a:solidFill>
              </a:rPr>
              <a:t>no meramente </a:t>
            </a:r>
            <a:r>
              <a:rPr lang="es-AR" sz="2400" b="1" i="1" dirty="0">
                <a:solidFill>
                  <a:schemeClr val="bg1"/>
                </a:solidFill>
              </a:rPr>
              <a:t>simbólica, ocurre cuando los miembros </a:t>
            </a:r>
            <a:r>
              <a:rPr lang="es-AR" sz="2400" b="1" i="1" dirty="0" smtClean="0">
                <a:solidFill>
                  <a:schemeClr val="bg1"/>
                </a:solidFill>
              </a:rPr>
              <a:t>de una </a:t>
            </a:r>
            <a:r>
              <a:rPr lang="es-AR" sz="2400" b="1" i="1" dirty="0">
                <a:solidFill>
                  <a:schemeClr val="bg1"/>
                </a:solidFill>
              </a:rPr>
              <a:t>institución o grupo, a través de sus acciones, </a:t>
            </a:r>
            <a:r>
              <a:rPr lang="es-AR" sz="2400" b="1" i="1" dirty="0" smtClean="0">
                <a:solidFill>
                  <a:schemeClr val="bg1"/>
                </a:solidFill>
              </a:rPr>
              <a:t>inciden efectivamente </a:t>
            </a:r>
            <a:r>
              <a:rPr lang="es-AR" sz="2400" b="1" i="1" dirty="0">
                <a:solidFill>
                  <a:schemeClr val="bg1"/>
                </a:solidFill>
              </a:rPr>
              <a:t>en todos los procesos de la vida </a:t>
            </a:r>
            <a:r>
              <a:rPr lang="es-AR" sz="2400" b="1" i="1" dirty="0" smtClean="0">
                <a:solidFill>
                  <a:schemeClr val="bg1"/>
                </a:solidFill>
              </a:rPr>
              <a:t>institucional y </a:t>
            </a:r>
            <a:r>
              <a:rPr lang="es-AR" sz="2400" b="1" i="1" dirty="0">
                <a:solidFill>
                  <a:schemeClr val="bg1"/>
                </a:solidFill>
              </a:rPr>
              <a:t>social y en la naturaleza de las </a:t>
            </a:r>
            <a:r>
              <a:rPr lang="es-AR" sz="2400" b="1" i="1" dirty="0" smtClean="0">
                <a:solidFill>
                  <a:schemeClr val="bg1"/>
                </a:solidFill>
              </a:rPr>
              <a:t>decisiones»</a:t>
            </a:r>
            <a:endParaRPr lang="es-AR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Rectángulo"/>
          <p:cNvSpPr>
            <a:spLocks noChangeArrowheads="1"/>
          </p:cNvSpPr>
          <p:nvPr/>
        </p:nvSpPr>
        <p:spPr bwMode="auto">
          <a:xfrm>
            <a:off x="7938" y="0"/>
            <a:ext cx="9144000" cy="6491288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/>
              <a:t> </a:t>
            </a:r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0" y="6491288"/>
            <a:ext cx="9144000" cy="40005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pic>
        <p:nvPicPr>
          <p:cNvPr id="10" name="Picture 8" descr="\\CV2\compartir\DIR15\VICEPRESIDENCIA\REDISEÑADO\Fotos\Baja resolucion\INVESTIGACIÓ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5118"/>
          <a:stretch>
            <a:fillRect/>
          </a:stretch>
        </p:blipFill>
        <p:spPr bwMode="auto">
          <a:xfrm>
            <a:off x="7392622" y="25420"/>
            <a:ext cx="17399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2 CuadroTexto"/>
          <p:cNvSpPr txBox="1">
            <a:spLocks noChangeArrowheads="1"/>
          </p:cNvSpPr>
          <p:nvPr/>
        </p:nvSpPr>
        <p:spPr bwMode="auto">
          <a:xfrm>
            <a:off x="1588" y="6564313"/>
            <a:ext cx="9142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s-ES" sz="1400" b="1" u="none" dirty="0" smtClean="0">
                <a:solidFill>
                  <a:schemeClr val="bg1"/>
                </a:solidFill>
                <a:latin typeface="+mn-lt"/>
                <a:cs typeface="Open Sans" pitchFamily="34" charset="0"/>
              </a:rPr>
              <a:t>ENSE</a:t>
            </a:r>
            <a:r>
              <a:rPr lang="es-ES" altLang="es-ES" sz="1400" b="1" u="none" dirty="0" smtClean="0">
                <a:solidFill>
                  <a:schemeClr val="bg1"/>
                </a:solidFill>
                <a:latin typeface="+mn-lt"/>
                <a:cs typeface="Open Sans" pitchFamily="34" charset="0"/>
              </a:rPr>
              <a:t>ÑANZA -APRENDIZAJE/ INVESTIGACIÓN / EXTENSIÓN /  RELACIONES INSTITUCIONALES / GESTIÓN 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485474"/>
            <a:ext cx="6771785" cy="507883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99044"/>
            <a:ext cx="6771785" cy="5078839"/>
          </a:xfrm>
          <a:prstGeom prst="rect">
            <a:avLst/>
          </a:prstGeom>
        </p:spPr>
      </p:pic>
      <p:pic>
        <p:nvPicPr>
          <p:cNvPr id="15364" name="Picture 11" descr="\\CV2\compartir\DIR15\VICEPRESIDENCIA\REDISEÑADO\Fotos\Baja resolucion\ENSEÑANZA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300222"/>
            <a:ext cx="18034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99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6666"/>
          </a:solidFill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PROCESO METODOLÓGICO</a:t>
            </a:r>
            <a:br>
              <a:rPr lang="es-AR" b="1" dirty="0" smtClean="0">
                <a:solidFill>
                  <a:schemeClr val="bg1"/>
                </a:solidFill>
              </a:rPr>
            </a:br>
            <a:r>
              <a:rPr lang="es-AR" b="1" dirty="0" smtClean="0">
                <a:solidFill>
                  <a:schemeClr val="bg1"/>
                </a:solidFill>
              </a:rPr>
              <a:t>2016-2017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5614434"/>
              </p:ext>
            </p:extLst>
          </p:nvPr>
        </p:nvGraphicFramePr>
        <p:xfrm>
          <a:off x="179512" y="1600200"/>
          <a:ext cx="43924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1076878"/>
              </p:ext>
            </p:extLst>
          </p:nvPr>
        </p:nvGraphicFramePr>
        <p:xfrm>
          <a:off x="4648200" y="1600200"/>
          <a:ext cx="4038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20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6666"/>
          </a:solidFill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PROCESO DE PARTICIPACIÓN AMPLIO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>
                <a:solidFill>
                  <a:schemeClr val="bg1"/>
                </a:solidFill>
              </a:rPr>
              <a:t>(23 </a:t>
            </a:r>
            <a:r>
              <a:rPr lang="es-AR" dirty="0">
                <a:solidFill>
                  <a:schemeClr val="bg1"/>
                </a:solidFill>
              </a:rPr>
              <a:t>de marzo al 10 de abril de </a:t>
            </a:r>
            <a:r>
              <a:rPr lang="es-AR" dirty="0" smtClean="0">
                <a:solidFill>
                  <a:schemeClr val="bg1"/>
                </a:solidFill>
              </a:rPr>
              <a:t>2017)</a:t>
            </a:r>
            <a:endParaRPr lang="es-AR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5496162"/>
              </p:ext>
            </p:extLst>
          </p:nvPr>
        </p:nvGraphicFramePr>
        <p:xfrm>
          <a:off x="1331640" y="1556792"/>
          <a:ext cx="6552729" cy="22082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41325"/>
                <a:gridCol w="1205702"/>
                <a:gridCol w="1205702"/>
              </a:tblGrid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ENCUESTA PLAN ESTRATEGICO </a:t>
                      </a:r>
                      <a:r>
                        <a:rPr lang="es-AR" sz="18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FCAyF</a:t>
                      </a:r>
                      <a:r>
                        <a:rPr lang="es-AR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UNLP</a:t>
                      </a:r>
                      <a:endParaRPr lang="es-A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ESTUDIANTES INGENIERIA AGRONOMICA</a:t>
                      </a:r>
                      <a:endParaRPr lang="es-A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271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42%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ESTUDIANTES INGENIERIA FORESTAL</a:t>
                      </a:r>
                      <a:endParaRPr lang="es-A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8%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GRADUADOS INGENIERIA AGRONOMICA</a:t>
                      </a:r>
                      <a:endParaRPr lang="es-A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185</a:t>
                      </a:r>
                      <a:endParaRPr lang="es-A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28%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GRADUADOS INGENIERIA FORESTAL</a:t>
                      </a:r>
                      <a:endParaRPr lang="es-A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PUBLICO GENERAL e INSTITUCIONES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A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9%</a:t>
                      </a:r>
                      <a:endParaRPr lang="es-A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GENERAL</a:t>
                      </a:r>
                      <a:endParaRPr lang="es-AR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650</a:t>
                      </a:r>
                      <a:endParaRPr lang="es-AR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AR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13" marR="21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998267" cy="292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1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rgbClr val="006666"/>
          </a:solidFill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/>
            </a:r>
            <a:br>
              <a:rPr lang="es-AR" dirty="0" smtClean="0">
                <a:solidFill>
                  <a:schemeClr val="bg1"/>
                </a:solidFill>
              </a:rPr>
            </a:br>
            <a:r>
              <a:rPr lang="es-AR" dirty="0" smtClean="0">
                <a:solidFill>
                  <a:schemeClr val="bg1"/>
                </a:solidFill>
              </a:rPr>
              <a:t>PROCESO METODOLOGICO</a:t>
            </a:r>
            <a:br>
              <a:rPr lang="es-AR" dirty="0" smtClean="0">
                <a:solidFill>
                  <a:schemeClr val="bg1"/>
                </a:solidFill>
              </a:rPr>
            </a:br>
            <a:r>
              <a:rPr lang="es-AR" dirty="0" smtClean="0">
                <a:solidFill>
                  <a:schemeClr val="bg1"/>
                </a:solidFill>
              </a:rPr>
              <a:t>lo que sigue…</a:t>
            </a:r>
            <a:br>
              <a:rPr lang="es-AR" dirty="0" smtClean="0">
                <a:solidFill>
                  <a:schemeClr val="bg1"/>
                </a:solidFill>
              </a:rPr>
            </a:br>
            <a:endParaRPr lang="es-AR" dirty="0">
              <a:solidFill>
                <a:schemeClr val="bg1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2372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2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\\CV2\compartir\DIR15\VICEPRESIDENCIA\REDISEÑADO\Fotos\Baja resolucion\estudiantes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/>
          <a:stretch>
            <a:fillRect/>
          </a:stretch>
        </p:blipFill>
        <p:spPr bwMode="auto">
          <a:xfrm>
            <a:off x="0" y="0"/>
            <a:ext cx="1811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11 Rectángulo"/>
          <p:cNvSpPr>
            <a:spLocks noChangeArrowheads="1"/>
          </p:cNvSpPr>
          <p:nvPr/>
        </p:nvSpPr>
        <p:spPr bwMode="auto">
          <a:xfrm>
            <a:off x="0" y="596900"/>
            <a:ext cx="8676456" cy="86116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pic>
        <p:nvPicPr>
          <p:cNvPr id="22533" name="Picture 8" descr="\\CV2\compartir\DIR15\NUEVA IDENTIDAD\0. MARCA UNLP EN TODAS SUS VERSIONES\Marca y lema en blanco con fondo 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973763"/>
            <a:ext cx="2166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6 CuadroTexto"/>
          <p:cNvSpPr txBox="1">
            <a:spLocks noChangeArrowheads="1"/>
          </p:cNvSpPr>
          <p:nvPr/>
        </p:nvSpPr>
        <p:spPr bwMode="auto">
          <a:xfrm>
            <a:off x="2046288" y="627063"/>
            <a:ext cx="607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2400" b="1" u="none" dirty="0" smtClean="0">
                <a:solidFill>
                  <a:schemeClr val="bg1"/>
                </a:solidFill>
                <a:latin typeface="+mj-lt"/>
                <a:cs typeface="Open Sans" pitchFamily="34" charset="0"/>
              </a:rPr>
              <a:t>ENSEÑANZA- APRENDIZAJE: síntesis diagnóstica DEBILIDADES</a:t>
            </a:r>
          </a:p>
        </p:txBody>
      </p:sp>
      <p:sp>
        <p:nvSpPr>
          <p:cNvPr id="22535" name="11 Rectángulo"/>
          <p:cNvSpPr>
            <a:spLocks noChangeArrowheads="1"/>
          </p:cNvSpPr>
          <p:nvPr/>
        </p:nvSpPr>
        <p:spPr bwMode="auto">
          <a:xfrm>
            <a:off x="0" y="596900"/>
            <a:ext cx="1811338" cy="4000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3" name="2 CuadroTexto"/>
          <p:cNvSpPr txBox="1"/>
          <p:nvPr/>
        </p:nvSpPr>
        <p:spPr>
          <a:xfrm>
            <a:off x="2465156" y="1582340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b="1" dirty="0"/>
              <a:t>Deficiencias en la implementación y estructura del Plan de </a:t>
            </a:r>
            <a:r>
              <a:rPr lang="es-AR" b="1" dirty="0" smtClean="0"/>
              <a:t>Estudios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Hay áreas de vacancia en </a:t>
            </a:r>
            <a:r>
              <a:rPr lang="es-AR" b="1" dirty="0" smtClean="0"/>
              <a:t>Posgrado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Insuficientes herramientas metodológicas para motivar a los alumnos, considerando el perfil actual de los estudiantes (rol docente</a:t>
            </a:r>
            <a:r>
              <a:rPr lang="es-AR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Inadecuada estrategia de </a:t>
            </a:r>
            <a:r>
              <a:rPr lang="es-AR" b="1" dirty="0" smtClean="0"/>
              <a:t>ingreso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Incremento de la duración real de la </a:t>
            </a:r>
            <a:r>
              <a:rPr lang="es-AR" b="1" dirty="0" smtClean="0"/>
              <a:t>carrera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Escasa vinculación entre los contenidos teóricos y prácticos en el proceso </a:t>
            </a:r>
            <a:r>
              <a:rPr lang="es-AR" b="1" dirty="0" smtClean="0"/>
              <a:t>enseñanza-aprendizaje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Deserción y desgranamiento en ambas carreras de la </a:t>
            </a:r>
            <a:r>
              <a:rPr lang="es-AR" b="1" dirty="0" err="1" smtClean="0"/>
              <a:t>FCAyF</a:t>
            </a:r>
            <a:endParaRPr lang="es-AR" b="1" dirty="0" smtClean="0"/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Incompleto abordaje de enfoques conceptuales diferentes en cada </a:t>
            </a:r>
            <a:r>
              <a:rPr lang="es-AR" b="1" dirty="0" smtClean="0"/>
              <a:t>asignatura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No realización de prácticas profesionales. Poca práctica, salidas o pasantías (EIA</a:t>
            </a:r>
            <a:r>
              <a:rPr lang="es-AR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Matrícula baja (EIF)</a:t>
            </a:r>
          </a:p>
        </p:txBody>
      </p:sp>
      <p:pic>
        <p:nvPicPr>
          <p:cNvPr id="14" name="1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1488" y="5973763"/>
            <a:ext cx="1082675" cy="8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959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\\CV2\compartir\DIR15\VICEPRESIDENCIA\REDISEÑADO\Fotos\Baja resolucion\estudiantes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/>
          <a:stretch>
            <a:fillRect/>
          </a:stretch>
        </p:blipFill>
        <p:spPr bwMode="auto">
          <a:xfrm>
            <a:off x="0" y="0"/>
            <a:ext cx="1811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11 Rectángulo"/>
          <p:cNvSpPr>
            <a:spLocks noChangeArrowheads="1"/>
          </p:cNvSpPr>
          <p:nvPr/>
        </p:nvSpPr>
        <p:spPr bwMode="auto">
          <a:xfrm>
            <a:off x="0" y="596900"/>
            <a:ext cx="8676456" cy="86116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pic>
        <p:nvPicPr>
          <p:cNvPr id="22533" name="Picture 8" descr="\\CV2\compartir\DIR15\NUEVA IDENTIDAD\0. MARCA UNLP EN TODAS SUS VERSIONES\Marca y lema en blanco con fondo 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973763"/>
            <a:ext cx="2166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6 CuadroTexto"/>
          <p:cNvSpPr txBox="1">
            <a:spLocks noChangeArrowheads="1"/>
          </p:cNvSpPr>
          <p:nvPr/>
        </p:nvSpPr>
        <p:spPr bwMode="auto">
          <a:xfrm>
            <a:off x="2046288" y="627063"/>
            <a:ext cx="607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2400" b="1" u="none" dirty="0" smtClean="0">
                <a:solidFill>
                  <a:schemeClr val="bg1"/>
                </a:solidFill>
                <a:latin typeface="+mj-lt"/>
                <a:cs typeface="Open Sans" pitchFamily="34" charset="0"/>
              </a:rPr>
              <a:t>ENSEÑANZA- APRENDIZAJE: síntesis diagnóstica FORTALEZAS</a:t>
            </a:r>
          </a:p>
        </p:txBody>
      </p:sp>
      <p:sp>
        <p:nvSpPr>
          <p:cNvPr id="22535" name="11 Rectángulo"/>
          <p:cNvSpPr>
            <a:spLocks noChangeArrowheads="1"/>
          </p:cNvSpPr>
          <p:nvPr/>
        </p:nvSpPr>
        <p:spPr bwMode="auto">
          <a:xfrm>
            <a:off x="0" y="596900"/>
            <a:ext cx="1811338" cy="4000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2" name="1 CuadroTexto"/>
          <p:cNvSpPr txBox="1"/>
          <p:nvPr/>
        </p:nvSpPr>
        <p:spPr>
          <a:xfrm>
            <a:off x="2046288" y="2204864"/>
            <a:ext cx="6630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b="1" dirty="0"/>
              <a:t>Clima académico y relaciones </a:t>
            </a:r>
            <a:r>
              <a:rPr lang="es-AR" b="1" dirty="0" smtClean="0"/>
              <a:t>sociales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Plan de </a:t>
            </a:r>
            <a:r>
              <a:rPr lang="es-AR" b="1" dirty="0" smtClean="0"/>
              <a:t>Estudios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Prácticas profesionales en la Facultad. Salidas de </a:t>
            </a:r>
            <a:r>
              <a:rPr lang="es-AR" b="1" dirty="0" smtClean="0"/>
              <a:t>estudio-Pasantías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Nuevos enfoques de </a:t>
            </a:r>
            <a:r>
              <a:rPr lang="es-AR" b="1" dirty="0" smtClean="0"/>
              <a:t>formación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Inserción de graduados (GIF</a:t>
            </a:r>
            <a:r>
              <a:rPr lang="es-AR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dirty="0"/>
              <a:t>Alto a mediano nivel de involucramiento con la sociedad (PEG)</a:t>
            </a:r>
            <a:endParaRPr lang="es-AR" b="1" dirty="0" smtClean="0"/>
          </a:p>
          <a:p>
            <a:pPr marL="342900" indent="-342900">
              <a:buFont typeface="+mj-lt"/>
              <a:buAutoNum type="arabicPeriod"/>
            </a:pPr>
            <a:endParaRPr lang="es-AR" b="1" dirty="0"/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8519" y="5788933"/>
            <a:ext cx="1082675" cy="8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28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20756" y="836322"/>
            <a:ext cx="6774184" cy="525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>
                <a:latin typeface="+mn-lt"/>
              </a:rPr>
              <a:t>Insuficiente integración y/o coordinación de líneas de Investigación en la </a:t>
            </a:r>
            <a:r>
              <a:rPr lang="es-AR" b="1" u="none" dirty="0" smtClean="0">
                <a:latin typeface="+mn-lt"/>
              </a:rPr>
              <a:t>Facultad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>
                <a:latin typeface="+mn-lt"/>
              </a:rPr>
              <a:t>Financiamiento insuficiente y dependiente de organismos externos </a:t>
            </a:r>
            <a:endParaRPr lang="es-AR" b="1" u="none" dirty="0" smtClean="0">
              <a:latin typeface="+mn-lt"/>
            </a:endParaRP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>
                <a:latin typeface="+mn-lt"/>
              </a:rPr>
              <a:t>Poca difusión de las actividades de Investigación, tanto a nivel facultad como fuera de </a:t>
            </a:r>
            <a:r>
              <a:rPr lang="es-AR" b="1" u="none" dirty="0" smtClean="0">
                <a:latin typeface="+mn-lt"/>
              </a:rPr>
              <a:t>ella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>
                <a:latin typeface="+mn-lt"/>
              </a:rPr>
              <a:t>No se constituyen equipos </a:t>
            </a:r>
            <a:r>
              <a:rPr lang="es-AR" b="1" u="none" dirty="0" smtClean="0">
                <a:latin typeface="+mn-lt"/>
              </a:rPr>
              <a:t>multidisciplinarios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>
                <a:latin typeface="+mn-lt"/>
              </a:rPr>
              <a:t>Escasa pertinencia o concordancia entre la Investigación y las necesidades reales de la sociedad y la comunidad </a:t>
            </a:r>
            <a:r>
              <a:rPr lang="es-AR" b="1" u="none" dirty="0" smtClean="0">
                <a:latin typeface="+mn-lt"/>
              </a:rPr>
              <a:t>científica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>
                <a:latin typeface="+mn-lt"/>
              </a:rPr>
              <a:t>Inadecuada infraestructura, y personal no docente, etc. (en Estación experimental</a:t>
            </a:r>
            <a:r>
              <a:rPr lang="es-AR" b="1" u="none" dirty="0" smtClean="0">
                <a:latin typeface="+mn-lt"/>
              </a:rPr>
              <a:t>)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>
                <a:latin typeface="+mn-lt"/>
              </a:rPr>
              <a:t>Escasa articulación entre docencia - Investigación – </a:t>
            </a:r>
            <a:r>
              <a:rPr lang="es-AR" b="1" u="none" dirty="0" smtClean="0">
                <a:latin typeface="+mn-lt"/>
              </a:rPr>
              <a:t>Extensión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>
                <a:latin typeface="+mn-lt"/>
              </a:rPr>
              <a:t>No hay continuidad asegurada para los RRHH (becas</a:t>
            </a:r>
            <a:r>
              <a:rPr lang="es-AR" b="1" u="none" dirty="0" smtClean="0">
                <a:latin typeface="+mn-lt"/>
              </a:rPr>
              <a:t>)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>
                <a:latin typeface="+mn-lt"/>
              </a:rPr>
              <a:t>Desacuerdo con criterios en la evaluación de los Informes de Mayor Dedicación/ Existe un sesgo en los criterios de </a:t>
            </a:r>
            <a:r>
              <a:rPr lang="es-AR" b="1" u="none" dirty="0" smtClean="0">
                <a:latin typeface="+mn-lt"/>
              </a:rPr>
              <a:t>evaluación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b="1" u="none" dirty="0" smtClean="0">
                <a:latin typeface="+mn-lt"/>
              </a:rPr>
              <a:t>No </a:t>
            </a:r>
            <a:r>
              <a:rPr lang="es-AR" b="1" u="none" dirty="0">
                <a:latin typeface="+mn-lt"/>
              </a:rPr>
              <a:t>se constituyen grupos para acceder a financiamientos importantes</a:t>
            </a:r>
          </a:p>
        </p:txBody>
      </p:sp>
      <p:pic>
        <p:nvPicPr>
          <p:cNvPr id="29699" name="Picture 8" descr="\\CV2\compartir\DIR15\NUEVA IDENTIDAD\0. MARCA UNLP EN TODAS SUS VERSIONES\Marca y lema en blanco con fondo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16" y="6237312"/>
            <a:ext cx="1938779" cy="62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\\CV2\compartir\DIR15\VICEPRESIDENCIA\REDISEÑADO\Fotos\Baja resolucion\INVESTIGACIÓ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8065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9 Rectángulo"/>
          <p:cNvSpPr>
            <a:spLocks noChangeArrowheads="1"/>
          </p:cNvSpPr>
          <p:nvPr/>
        </p:nvSpPr>
        <p:spPr bwMode="auto">
          <a:xfrm>
            <a:off x="0" y="251547"/>
            <a:ext cx="8359775" cy="40005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29702" name="10 CuadroTexto"/>
          <p:cNvSpPr txBox="1">
            <a:spLocks noChangeArrowheads="1"/>
          </p:cNvSpPr>
          <p:nvPr/>
        </p:nvSpPr>
        <p:spPr bwMode="auto">
          <a:xfrm>
            <a:off x="2020756" y="251547"/>
            <a:ext cx="607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1600" b="1" u="none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INVESTIGACI</a:t>
            </a:r>
            <a:r>
              <a:rPr lang="es-ES" altLang="es-ES" sz="1600" b="1" u="non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ÓN:  </a:t>
            </a:r>
            <a:r>
              <a:rPr lang="es-ES" altLang="es-ES" sz="1600" b="1" u="none" dirty="0">
                <a:solidFill>
                  <a:schemeClr val="bg1"/>
                </a:solidFill>
                <a:cs typeface="Open Sans" pitchFamily="34" charset="0"/>
              </a:rPr>
              <a:t>síntesis diagnóstica DEBILIDADES</a:t>
            </a:r>
          </a:p>
          <a:p>
            <a:pPr eaLnBrk="1" hangingPunct="1"/>
            <a:endParaRPr lang="es-ES" altLang="es-ES" sz="1600" b="1" u="non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703" name="9 Rectángulo"/>
          <p:cNvSpPr>
            <a:spLocks noChangeArrowheads="1"/>
          </p:cNvSpPr>
          <p:nvPr/>
        </p:nvSpPr>
        <p:spPr bwMode="auto">
          <a:xfrm>
            <a:off x="0" y="231775"/>
            <a:ext cx="1806575" cy="400050"/>
          </a:xfrm>
          <a:prstGeom prst="rect">
            <a:avLst/>
          </a:prstGeom>
          <a:solidFill>
            <a:srgbClr val="BB0D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3593" y="6045835"/>
            <a:ext cx="1082675" cy="8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266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20756" y="836322"/>
            <a:ext cx="6774184" cy="444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400" b="1" u="none" dirty="0"/>
              <a:t>Aumento en la producción de publicaciones </a:t>
            </a:r>
            <a:endParaRPr lang="es-AR" sz="2400" b="1" u="none" dirty="0" smtClean="0"/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400" b="1" u="none" dirty="0"/>
              <a:t>Vinculación con actores e instituciones </a:t>
            </a:r>
            <a:r>
              <a:rPr lang="es-AR" sz="2400" b="1" u="none" dirty="0" smtClean="0"/>
              <a:t>público-privadas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400" b="1" u="none" dirty="0"/>
              <a:t>Participación en unidades de investigación institucional </a:t>
            </a:r>
            <a:endParaRPr lang="es-AR" sz="2400" b="1" u="none" dirty="0" smtClean="0"/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400" b="1" u="none" dirty="0"/>
              <a:t>Contar con Investigadores consolidados en el CONICET, y docentes Investigadores Formados, en la </a:t>
            </a:r>
            <a:r>
              <a:rPr lang="es-AR" sz="2400" b="1" u="none" dirty="0" smtClean="0"/>
              <a:t>UNLP</a:t>
            </a:r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AR" sz="2400" b="1" u="none" dirty="0"/>
              <a:t>Cooperaciones con el extranjero</a:t>
            </a:r>
            <a:endParaRPr lang="es-AR" sz="2400" b="1" u="none" dirty="0" smtClean="0"/>
          </a:p>
          <a:p>
            <a:pPr marL="342900" lvl="1" indent="-342900" eaLnBrk="1" hangingPunct="1">
              <a:lnSpc>
                <a:spcPct val="110000"/>
              </a:lnSpc>
              <a:buFont typeface="+mj-lt"/>
              <a:buAutoNum type="arabicPeriod"/>
              <a:defRPr/>
            </a:pPr>
            <a:endParaRPr lang="es-AR" b="1" u="none" dirty="0">
              <a:latin typeface="+mn-lt"/>
            </a:endParaRPr>
          </a:p>
        </p:txBody>
      </p:sp>
      <p:pic>
        <p:nvPicPr>
          <p:cNvPr id="29699" name="Picture 8" descr="\\CV2\compartir\DIR15\NUEVA IDENTIDAD\0. MARCA UNLP EN TODAS SUS VERSIONES\Marca y lema en blanco con fondo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16" y="6237312"/>
            <a:ext cx="1938779" cy="62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\\CV2\compartir\DIR15\VICEPRESIDENCIA\REDISEÑADO\Fotos\Baja resolucion\INVESTIGACIÓ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8065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9 Rectángulo"/>
          <p:cNvSpPr>
            <a:spLocks noChangeArrowheads="1"/>
          </p:cNvSpPr>
          <p:nvPr/>
        </p:nvSpPr>
        <p:spPr bwMode="auto">
          <a:xfrm>
            <a:off x="0" y="251547"/>
            <a:ext cx="8359775" cy="400050"/>
          </a:xfrm>
          <a:prstGeom prst="rect">
            <a:avLst/>
          </a:prstGeom>
          <a:solidFill>
            <a:srgbClr val="005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29702" name="10 CuadroTexto"/>
          <p:cNvSpPr txBox="1">
            <a:spLocks noChangeArrowheads="1"/>
          </p:cNvSpPr>
          <p:nvPr/>
        </p:nvSpPr>
        <p:spPr bwMode="auto">
          <a:xfrm>
            <a:off x="2020756" y="251547"/>
            <a:ext cx="607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1600" b="1" u="none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INVESTIGACI</a:t>
            </a:r>
            <a:r>
              <a:rPr lang="es-ES" altLang="es-ES" sz="1600" b="1" u="non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ÓN:  </a:t>
            </a:r>
            <a:r>
              <a:rPr lang="es-ES" altLang="es-ES" sz="1600" b="1" u="none" dirty="0">
                <a:solidFill>
                  <a:schemeClr val="bg1"/>
                </a:solidFill>
                <a:cs typeface="Open Sans" pitchFamily="34" charset="0"/>
              </a:rPr>
              <a:t>síntesis </a:t>
            </a:r>
            <a:r>
              <a:rPr lang="es-ES" altLang="es-ES" sz="1600" b="1" u="none" dirty="0" smtClean="0">
                <a:solidFill>
                  <a:schemeClr val="bg1"/>
                </a:solidFill>
                <a:cs typeface="Open Sans" pitchFamily="34" charset="0"/>
              </a:rPr>
              <a:t>diagnóstica FORTALEZAS</a:t>
            </a:r>
            <a:endParaRPr lang="es-ES" altLang="es-ES" sz="1600" b="1" u="non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703" name="9 Rectángulo"/>
          <p:cNvSpPr>
            <a:spLocks noChangeArrowheads="1"/>
          </p:cNvSpPr>
          <p:nvPr/>
        </p:nvSpPr>
        <p:spPr bwMode="auto">
          <a:xfrm>
            <a:off x="0" y="231775"/>
            <a:ext cx="1806575" cy="400050"/>
          </a:xfrm>
          <a:prstGeom prst="rect">
            <a:avLst/>
          </a:prstGeom>
          <a:solidFill>
            <a:srgbClr val="BB0D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3877" y="5805264"/>
            <a:ext cx="1173947" cy="95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686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1132</Words>
  <Application>Microsoft Office PowerPoint</Application>
  <PresentationFormat>Presentación en pantalla (4:3)</PresentationFormat>
  <Paragraphs>131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PROCESO METODOLÓGICO 2016-2017</vt:lpstr>
      <vt:lpstr>PROCESO DE PARTICIPACIÓN AMPLIO (23 de marzo al 10 de abril de 2017)</vt:lpstr>
      <vt:lpstr> PROCESO METODOLOGICO lo que sigue…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VALORACIONES DE AMBAS CARRERAS DE GRADUADOS</vt:lpstr>
      <vt:lpstr>VALORACIÓN ESTUDIANTIL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</dc:creator>
  <cp:lastModifiedBy>Irene</cp:lastModifiedBy>
  <cp:revision>47</cp:revision>
  <dcterms:created xsi:type="dcterms:W3CDTF">2016-12-04T15:03:53Z</dcterms:created>
  <dcterms:modified xsi:type="dcterms:W3CDTF">2017-07-06T13:13:52Z</dcterms:modified>
</cp:coreProperties>
</file>